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heme/themeOverride1.xml" ContentType="application/vnd.openxmlformats-officedocument.themeOverr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Lst>
  <p:notesMasterIdLst>
    <p:notesMasterId r:id="rId52"/>
  </p:notesMasterIdLst>
  <p:handoutMasterIdLst>
    <p:handoutMasterId r:id="rId53"/>
  </p:handoutMasterIdLst>
  <p:sldIdLst>
    <p:sldId id="256" r:id="rId2"/>
    <p:sldId id="272" r:id="rId3"/>
    <p:sldId id="267" r:id="rId4"/>
    <p:sldId id="291" r:id="rId5"/>
    <p:sldId id="292" r:id="rId6"/>
    <p:sldId id="295" r:id="rId7"/>
    <p:sldId id="296" r:id="rId8"/>
    <p:sldId id="297" r:id="rId9"/>
    <p:sldId id="376" r:id="rId10"/>
    <p:sldId id="381" r:id="rId11"/>
    <p:sldId id="300" r:id="rId12"/>
    <p:sldId id="303" r:id="rId13"/>
    <p:sldId id="304" r:id="rId14"/>
    <p:sldId id="355" r:id="rId15"/>
    <p:sldId id="315" r:id="rId16"/>
    <p:sldId id="317" r:id="rId17"/>
    <p:sldId id="359" r:id="rId18"/>
    <p:sldId id="356" r:id="rId19"/>
    <p:sldId id="374" r:id="rId20"/>
    <p:sldId id="306" r:id="rId21"/>
    <p:sldId id="319" r:id="rId22"/>
    <p:sldId id="392" r:id="rId23"/>
    <p:sldId id="393" r:id="rId24"/>
    <p:sldId id="373" r:id="rId25"/>
    <p:sldId id="312" r:id="rId26"/>
    <p:sldId id="313" r:id="rId27"/>
    <p:sldId id="397" r:id="rId28"/>
    <p:sldId id="377" r:id="rId29"/>
    <p:sldId id="382" r:id="rId30"/>
    <p:sldId id="383" r:id="rId31"/>
    <p:sldId id="384" r:id="rId32"/>
    <p:sldId id="385" r:id="rId33"/>
    <p:sldId id="386" r:id="rId34"/>
    <p:sldId id="399" r:id="rId35"/>
    <p:sldId id="400" r:id="rId36"/>
    <p:sldId id="401" r:id="rId37"/>
    <p:sldId id="402" r:id="rId38"/>
    <p:sldId id="388" r:id="rId39"/>
    <p:sldId id="390" r:id="rId40"/>
    <p:sldId id="389" r:id="rId41"/>
    <p:sldId id="391" r:id="rId42"/>
    <p:sldId id="357" r:id="rId43"/>
    <p:sldId id="358" r:id="rId44"/>
    <p:sldId id="360" r:id="rId45"/>
    <p:sldId id="361" r:id="rId46"/>
    <p:sldId id="379" r:id="rId47"/>
    <p:sldId id="340" r:id="rId48"/>
    <p:sldId id="380" r:id="rId49"/>
    <p:sldId id="394" r:id="rId50"/>
    <p:sldId id="271" r:id="rId51"/>
  </p:sldIdLst>
  <p:sldSz cx="18291175" cy="10290175"/>
  <p:notesSz cx="6858000" cy="9144000"/>
  <p:defaultTextStyle>
    <a:defPPr>
      <a:defRPr lang="tr-TR"/>
    </a:defPPr>
    <a:lvl1pPr marL="0" algn="l" defTabSz="1633210" rtl="0" eaLnBrk="1" latinLnBrk="0" hangingPunct="1">
      <a:defRPr sz="3200" kern="1200">
        <a:solidFill>
          <a:schemeClr val="tx1"/>
        </a:solidFill>
        <a:latin typeface="+mn-lt"/>
        <a:ea typeface="+mn-ea"/>
        <a:cs typeface="+mn-cs"/>
      </a:defRPr>
    </a:lvl1pPr>
    <a:lvl2pPr marL="816605" algn="l" defTabSz="1633210" rtl="0" eaLnBrk="1" latinLnBrk="0" hangingPunct="1">
      <a:defRPr sz="3200" kern="1200">
        <a:solidFill>
          <a:schemeClr val="tx1"/>
        </a:solidFill>
        <a:latin typeface="+mn-lt"/>
        <a:ea typeface="+mn-ea"/>
        <a:cs typeface="+mn-cs"/>
      </a:defRPr>
    </a:lvl2pPr>
    <a:lvl3pPr marL="1633210" algn="l" defTabSz="1633210" rtl="0" eaLnBrk="1" latinLnBrk="0" hangingPunct="1">
      <a:defRPr sz="3200" kern="1200">
        <a:solidFill>
          <a:schemeClr val="tx1"/>
        </a:solidFill>
        <a:latin typeface="+mn-lt"/>
        <a:ea typeface="+mn-ea"/>
        <a:cs typeface="+mn-cs"/>
      </a:defRPr>
    </a:lvl3pPr>
    <a:lvl4pPr marL="2449815" algn="l" defTabSz="1633210" rtl="0" eaLnBrk="1" latinLnBrk="0" hangingPunct="1">
      <a:defRPr sz="3200" kern="1200">
        <a:solidFill>
          <a:schemeClr val="tx1"/>
        </a:solidFill>
        <a:latin typeface="+mn-lt"/>
        <a:ea typeface="+mn-ea"/>
        <a:cs typeface="+mn-cs"/>
      </a:defRPr>
    </a:lvl4pPr>
    <a:lvl5pPr marL="3266420" algn="l" defTabSz="1633210" rtl="0" eaLnBrk="1" latinLnBrk="0" hangingPunct="1">
      <a:defRPr sz="3200" kern="1200">
        <a:solidFill>
          <a:schemeClr val="tx1"/>
        </a:solidFill>
        <a:latin typeface="+mn-lt"/>
        <a:ea typeface="+mn-ea"/>
        <a:cs typeface="+mn-cs"/>
      </a:defRPr>
    </a:lvl5pPr>
    <a:lvl6pPr marL="4083025" algn="l" defTabSz="1633210" rtl="0" eaLnBrk="1" latinLnBrk="0" hangingPunct="1">
      <a:defRPr sz="3200" kern="1200">
        <a:solidFill>
          <a:schemeClr val="tx1"/>
        </a:solidFill>
        <a:latin typeface="+mn-lt"/>
        <a:ea typeface="+mn-ea"/>
        <a:cs typeface="+mn-cs"/>
      </a:defRPr>
    </a:lvl6pPr>
    <a:lvl7pPr marL="4899630" algn="l" defTabSz="1633210" rtl="0" eaLnBrk="1" latinLnBrk="0" hangingPunct="1">
      <a:defRPr sz="3200" kern="1200">
        <a:solidFill>
          <a:schemeClr val="tx1"/>
        </a:solidFill>
        <a:latin typeface="+mn-lt"/>
        <a:ea typeface="+mn-ea"/>
        <a:cs typeface="+mn-cs"/>
      </a:defRPr>
    </a:lvl7pPr>
    <a:lvl8pPr marL="5716234" algn="l" defTabSz="1633210" rtl="0" eaLnBrk="1" latinLnBrk="0" hangingPunct="1">
      <a:defRPr sz="3200" kern="1200">
        <a:solidFill>
          <a:schemeClr val="tx1"/>
        </a:solidFill>
        <a:latin typeface="+mn-lt"/>
        <a:ea typeface="+mn-ea"/>
        <a:cs typeface="+mn-cs"/>
      </a:defRPr>
    </a:lvl8pPr>
    <a:lvl9pPr marL="6532839" algn="l" defTabSz="1633210" rtl="0" eaLnBrk="1" latinLnBrk="0" hangingPunct="1">
      <a:defRPr sz="32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241">
          <p15:clr>
            <a:srgbClr val="A4A3A4"/>
          </p15:clr>
        </p15:guide>
        <p15:guide id="2" pos="576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76091"/>
    <a:srgbClr val="31859C"/>
    <a:srgbClr val="565D6F"/>
    <a:srgbClr val="2B4F67"/>
    <a:srgbClr val="009CD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109" autoAdjust="0"/>
    <p:restoredTop sz="89169" autoAdjust="0"/>
  </p:normalViewPr>
  <p:slideViewPr>
    <p:cSldViewPr>
      <p:cViewPr varScale="1">
        <p:scale>
          <a:sx n="42" d="100"/>
          <a:sy n="42" d="100"/>
        </p:scale>
        <p:origin x="972" y="48"/>
      </p:cViewPr>
      <p:guideLst>
        <p:guide orient="horz" pos="3241"/>
        <p:guide pos="5761"/>
      </p:guideLst>
    </p:cSldViewPr>
  </p:slideViewPr>
  <p:outlineViewPr>
    <p:cViewPr>
      <p:scale>
        <a:sx n="33" d="100"/>
        <a:sy n="33" d="100"/>
      </p:scale>
      <p:origin x="0" y="0"/>
    </p:cViewPr>
  </p:outlineViewPr>
  <p:notesTextViewPr>
    <p:cViewPr>
      <p:scale>
        <a:sx n="1" d="1"/>
        <a:sy n="1" d="1"/>
      </p:scale>
      <p:origin x="0" y="0"/>
    </p:cViewPr>
  </p:notesTextViewPr>
  <p:sorterViewPr>
    <p:cViewPr>
      <p:scale>
        <a:sx n="40" d="100"/>
        <a:sy n="40" d="100"/>
      </p:scale>
      <p:origin x="0" y="0"/>
    </p:cViewPr>
  </p:sorterViewPr>
  <p:notesViewPr>
    <p:cSldViewPr>
      <p:cViewPr varScale="1">
        <p:scale>
          <a:sx n="71" d="100"/>
          <a:sy n="71" d="100"/>
        </p:scale>
        <p:origin x="-3077" y="-8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tr-T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D0CBB7A-33AF-434C-B8C5-B5F21D294CDF}" type="datetimeFigureOut">
              <a:rPr lang="tr-TR" smtClean="0"/>
              <a:t>1.1.2017</a:t>
            </a:fld>
            <a:endParaRPr lang="tr-T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tr-T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744CA8F-E702-4354-BF18-6C51F0B1C292}" type="slidenum">
              <a:rPr lang="tr-TR" smtClean="0"/>
              <a:t>‹#›</a:t>
            </a:fld>
            <a:endParaRPr lang="tr-TR"/>
          </a:p>
        </p:txBody>
      </p:sp>
    </p:spTree>
    <p:extLst>
      <p:ext uri="{BB962C8B-B14F-4D97-AF65-F5344CB8AC3E}">
        <p14:creationId xmlns:p14="http://schemas.microsoft.com/office/powerpoint/2010/main" val="191172249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tr-T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C6C1039-E6FF-4F78-9751-FFD9A3AC8099}" type="datetimeFigureOut">
              <a:rPr lang="tr-TR" smtClean="0"/>
              <a:t>1.1.2017</a:t>
            </a:fld>
            <a:endParaRPr lang="tr-TR"/>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tr-T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r-T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tr-T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02DA432-7CF7-4A2F-BE93-45834DC6981A}" type="slidenum">
              <a:rPr lang="tr-TR" smtClean="0"/>
              <a:t>‹#›</a:t>
            </a:fld>
            <a:endParaRPr lang="tr-TR"/>
          </a:p>
        </p:txBody>
      </p:sp>
    </p:spTree>
    <p:extLst>
      <p:ext uri="{BB962C8B-B14F-4D97-AF65-F5344CB8AC3E}">
        <p14:creationId xmlns:p14="http://schemas.microsoft.com/office/powerpoint/2010/main" val="22715297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10"/>
          </p:nvPr>
        </p:nvSpPr>
        <p:spPr/>
        <p:txBody>
          <a:bodyPr/>
          <a:lstStyle/>
          <a:p>
            <a:fld id="{802DA432-7CF7-4A2F-BE93-45834DC6981A}" type="slidenum">
              <a:rPr lang="tr-TR" smtClean="0"/>
              <a:t>1</a:t>
            </a:fld>
            <a:endParaRPr lang="tr-TR"/>
          </a:p>
        </p:txBody>
      </p:sp>
    </p:spTree>
    <p:extLst>
      <p:ext uri="{BB962C8B-B14F-4D97-AF65-F5344CB8AC3E}">
        <p14:creationId xmlns:p14="http://schemas.microsoft.com/office/powerpoint/2010/main" val="6051371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Shape 37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en-US" sz="1200" b="0" i="0" u="none" strike="noStrike" kern="1200" dirty="0">
                <a:solidFill>
                  <a:schemeClr val="tx1"/>
                </a:solidFill>
                <a:effectLst/>
                <a:latin typeface="+mn-lt"/>
                <a:ea typeface="+mn-ea"/>
                <a:cs typeface="+mn-cs"/>
              </a:rPr>
              <a:t>Houses (the VMs) are fully self-contained and offer protection from unwanted guests. They also each possess their own infrastructure – plumbing, heating, electrical, etc. Furthermore, in the vast majority of cases houses are all going to have at a minimum a bedroom, living area, bathroom, and kitchen. It’s incredibly difficult to ever find a “studio house” – even if one buys the smallest house they can find, they may end up buying more than they need because that’s just how houses are built. </a:t>
            </a:r>
          </a:p>
          <a:p>
            <a:pPr lvl="0">
              <a:spcBef>
                <a:spcPts val="0"/>
              </a:spcBef>
              <a:buNone/>
            </a:pPr>
            <a:endParaRPr lang="en-US" sz="1200" b="0" i="0" u="none" strike="noStrike" kern="1200" dirty="0">
              <a:solidFill>
                <a:schemeClr val="tx1"/>
              </a:solidFill>
              <a:effectLst/>
              <a:latin typeface="+mn-lt"/>
              <a:ea typeface="+mn-ea"/>
              <a:cs typeface="+mn-cs"/>
            </a:endParaRPr>
          </a:p>
          <a:p>
            <a:pPr lvl="0">
              <a:spcBef>
                <a:spcPts val="0"/>
              </a:spcBef>
              <a:buNone/>
            </a:pPr>
            <a:r>
              <a:rPr lang="en-US" sz="1200" b="0" i="0" u="none" strike="noStrike" kern="1200" dirty="0">
                <a:solidFill>
                  <a:schemeClr val="tx1"/>
                </a:solidFill>
                <a:effectLst/>
                <a:latin typeface="+mn-lt"/>
                <a:ea typeface="+mn-ea"/>
                <a:cs typeface="+mn-cs"/>
              </a:rPr>
              <a:t>VMs are a</a:t>
            </a:r>
            <a:r>
              <a:rPr lang="en-US" sz="1200" b="0" i="0" u="none" strike="noStrike" kern="1200" baseline="0" dirty="0">
                <a:solidFill>
                  <a:schemeClr val="tx1"/>
                </a:solidFill>
                <a:effectLst/>
                <a:latin typeface="+mn-lt"/>
                <a:ea typeface="+mn-ea"/>
                <a:cs typeface="+mn-cs"/>
              </a:rPr>
              <a:t> full copy of an operating system with it’s own dedicated resources. If you decide you need a new house, you build a whole new house – it’s own foundation, plumbing etc. if you want a new VM you deploy a full copy of that environment – the OS, the apps, everything. VMs stand alone, and the leads to duplicating resources – every instance has it’s own full copy of the OS, for instance. Finally the smallest VMs are typically at least hundreds of MBs in size, and they take several minutes to boot up (partially due to the fact that you’re starting a full copy of the OS). </a:t>
            </a:r>
            <a:endParaRPr lang="ar-SY" sz="1200" b="0" i="0" u="none" strike="noStrike" kern="1200" baseline="0" dirty="0">
              <a:solidFill>
                <a:schemeClr val="tx1"/>
              </a:solidFill>
              <a:effectLst/>
              <a:latin typeface="+mn-lt"/>
              <a:ea typeface="+mn-ea"/>
              <a:cs typeface="+mn-cs"/>
            </a:endParaRPr>
          </a:p>
          <a:p>
            <a:pPr lvl="0">
              <a:spcBef>
                <a:spcPts val="0"/>
              </a:spcBef>
              <a:buNone/>
            </a:pPr>
            <a:endParaRPr lang="ar-SY" sz="1200" b="0" i="0" u="none" strike="noStrike" kern="1200" baseline="0" dirty="0">
              <a:solidFill>
                <a:schemeClr val="tx1"/>
              </a:solidFill>
              <a:effectLst/>
              <a:latin typeface="+mn-lt"/>
              <a:ea typeface="+mn-ea"/>
              <a:cs typeface="+mn-cs"/>
            </a:endParaRPr>
          </a:p>
          <a:p>
            <a:pPr lvl="0">
              <a:spcBef>
                <a:spcPts val="0"/>
              </a:spcBef>
              <a:buNone/>
            </a:pPr>
            <a:endParaRPr lang="ar-SY" sz="1200" b="0" i="0" u="none" strike="noStrike" kern="1200" baseline="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Apartments (Docker containers) also offer protection from unwanted guests, but they are built around shared infrastructure. The apartment building (the server running the Docker daemon, otherwise known as a Docker host) offers shared plumbing, heating, electrical, etc. to each apartment. Additionally apartments are offered in several different sizes – from studio to multi-bedroom penthouse. You’re only renting exactly what you need.</a:t>
            </a:r>
            <a:endParaRPr lang="en-US" b="0" dirty="0">
              <a:effectLst/>
            </a:endParaRPr>
          </a:p>
          <a:p>
            <a:pPr rtl="0"/>
            <a:r>
              <a:rPr lang="en-US" b="0" dirty="0">
                <a:effectLst/>
              </a:rPr>
              <a:t/>
            </a:r>
            <a:br>
              <a:rPr lang="en-US" b="0" dirty="0">
                <a:effectLst/>
              </a:rPr>
            </a:br>
            <a:endParaRPr lang="en-US" b="0" dirty="0">
              <a:effectLst/>
            </a:endParaRPr>
          </a:p>
          <a:p>
            <a:r>
              <a:rPr lang="en-US" sz="1200" b="0" i="0" u="none" strike="noStrike" kern="1200" dirty="0">
                <a:solidFill>
                  <a:schemeClr val="tx1"/>
                </a:solidFill>
                <a:effectLst/>
                <a:latin typeface="+mn-lt"/>
                <a:ea typeface="+mn-ea"/>
                <a:cs typeface="+mn-cs"/>
              </a:rPr>
              <a:t>Docker containers share the underlying resources of the Docker host. Furthermore, developers build a Docker image that includes exactly what they need to run their application: starting with the basics and adding in only what is needed by the application. Containers are very</a:t>
            </a:r>
            <a:r>
              <a:rPr lang="en-US" sz="1200" b="0" i="0" u="none" strike="noStrike" kern="1200" baseline="0" dirty="0">
                <a:solidFill>
                  <a:schemeClr val="tx1"/>
                </a:solidFill>
                <a:effectLst/>
                <a:latin typeface="+mn-lt"/>
                <a:ea typeface="+mn-ea"/>
                <a:cs typeface="+mn-cs"/>
              </a:rPr>
              <a:t> small (some base OS images are less than 3MBs) start up very quickly (&lt; 3/8s of a second) because you’re not booting a full operating system. You’re just starting a process. </a:t>
            </a:r>
            <a:endParaRPr lang="en-US" dirty="0"/>
          </a:p>
          <a:p>
            <a:pPr lvl="0">
              <a:spcBef>
                <a:spcPts val="0"/>
              </a:spcBef>
              <a:buNone/>
            </a:pPr>
            <a:endParaRPr dirty="0"/>
          </a:p>
        </p:txBody>
      </p:sp>
      <p:sp>
        <p:nvSpPr>
          <p:cNvPr id="374" name="Shape 37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462870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Shape 39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r>
              <a:rPr lang="en-US" sz="1200" b="0" i="0" u="none" strike="noStrike" kern="1200" dirty="0">
                <a:solidFill>
                  <a:schemeClr val="tx1"/>
                </a:solidFill>
                <a:effectLst/>
                <a:latin typeface="+mn-lt"/>
                <a:ea typeface="+mn-ea"/>
                <a:cs typeface="+mn-cs"/>
              </a:rPr>
              <a:t>So if containers are not VMs, a logical question is: Can VMs and Docker containers coexist?</a:t>
            </a:r>
            <a:endParaRPr lang="en-US" b="0" dirty="0">
              <a:effectLst/>
            </a:endParaRPr>
          </a:p>
          <a:p>
            <a:pPr rtl="0"/>
            <a:r>
              <a:rPr lang="en-US" b="0" dirty="0">
                <a:effectLst/>
              </a:rPr>
              <a:t/>
            </a:r>
            <a:br>
              <a:rPr lang="en-US" b="0" dirty="0">
                <a:effectLst/>
              </a:rPr>
            </a:br>
            <a:endParaRPr lang="en-US" b="0" dirty="0">
              <a:effectLst/>
            </a:endParaRPr>
          </a:p>
          <a:p>
            <a:pPr rtl="0"/>
            <a:r>
              <a:rPr lang="en-US" sz="1200" b="0" i="0" u="none" strike="noStrike" kern="1200" dirty="0">
                <a:solidFill>
                  <a:schemeClr val="tx1"/>
                </a:solidFill>
                <a:effectLst/>
                <a:latin typeface="+mn-lt"/>
                <a:ea typeface="+mn-ea"/>
                <a:cs typeface="+mn-cs"/>
              </a:rPr>
              <a:t>The answer is a resounding “yes.”</a:t>
            </a:r>
            <a:endParaRPr lang="en-US" b="0" dirty="0">
              <a:effectLst/>
            </a:endParaRPr>
          </a:p>
          <a:p>
            <a:pPr rtl="0"/>
            <a:r>
              <a:rPr lang="en-US" b="0" dirty="0">
                <a:effectLst/>
              </a:rPr>
              <a:t/>
            </a:r>
            <a:br>
              <a:rPr lang="en-US" b="0" dirty="0">
                <a:effectLst/>
              </a:rPr>
            </a:br>
            <a:endParaRPr lang="en-US" b="0" dirty="0">
              <a:effectLst/>
            </a:endParaRPr>
          </a:p>
          <a:p>
            <a:pPr rtl="0"/>
            <a:r>
              <a:rPr lang="en-US" sz="1200" b="0" i="0" u="none" strike="noStrike" kern="1200" dirty="0">
                <a:solidFill>
                  <a:schemeClr val="tx1"/>
                </a:solidFill>
                <a:effectLst/>
                <a:latin typeface="+mn-lt"/>
                <a:ea typeface="+mn-ea"/>
                <a:cs typeface="+mn-cs"/>
              </a:rPr>
              <a:t>At the most basic level VMs (in all their forms) are a great place for Docker hosts to run.  Whether it’s a vSphere VM or a Hyper-V VM or an AWS EC2 instance, all of them will serve equally well as a Docker host. Depending on what you need to do, a VM might be the best place to land those containers. But the great thing about Docker is that, it doesn’t matter where you run containers – and it’s totally up to you.</a:t>
            </a:r>
            <a:endParaRPr lang="en-US" b="0" dirty="0">
              <a:effectLst/>
            </a:endParaRPr>
          </a:p>
          <a:p>
            <a:pPr rtl="0"/>
            <a:r>
              <a:rPr lang="en-US" b="0" dirty="0">
                <a:effectLst/>
              </a:rPr>
              <a:t/>
            </a:r>
            <a:br>
              <a:rPr lang="en-US" b="0" dirty="0">
                <a:effectLst/>
              </a:rPr>
            </a:br>
            <a:endParaRPr lang="en-US" b="0" dirty="0">
              <a:effectLst/>
            </a:endParaRPr>
          </a:p>
          <a:p>
            <a:pPr rtl="0"/>
            <a:r>
              <a:rPr lang="en-US" sz="1200" b="0" i="0" u="none" strike="noStrike" kern="1200" dirty="0">
                <a:solidFill>
                  <a:schemeClr val="tx1"/>
                </a:solidFill>
                <a:effectLst/>
                <a:latin typeface="+mn-lt"/>
                <a:ea typeface="+mn-ea"/>
                <a:cs typeface="+mn-cs"/>
              </a:rPr>
              <a:t>Another question that is often asked relates to whether or not Docker container-based services can interact with VM-based services. Again, the answer is absolutely yes. Running your application in a set of Docker containers doesn’t preclude it from talking to the services running in a VM.</a:t>
            </a:r>
            <a:endParaRPr lang="en-US" b="0" dirty="0">
              <a:effectLst/>
            </a:endParaRPr>
          </a:p>
          <a:p>
            <a:pPr rtl="0"/>
            <a:r>
              <a:rPr lang="en-US" b="0" dirty="0">
                <a:effectLst/>
              </a:rPr>
              <a:t/>
            </a:r>
            <a:br>
              <a:rPr lang="en-US" b="0" dirty="0">
                <a:effectLst/>
              </a:rPr>
            </a:br>
            <a:endParaRPr lang="en-US" b="0" dirty="0">
              <a:effectLst/>
            </a:endParaRPr>
          </a:p>
          <a:p>
            <a:pPr rtl="0"/>
            <a:r>
              <a:rPr lang="en-US" sz="1200" b="0" i="0" u="none" strike="noStrike" kern="1200" dirty="0">
                <a:solidFill>
                  <a:schemeClr val="tx1"/>
                </a:solidFill>
                <a:effectLst/>
                <a:latin typeface="+mn-lt"/>
                <a:ea typeface="+mn-ea"/>
                <a:cs typeface="+mn-cs"/>
              </a:rPr>
              <a:t>For instance, your application may need to interact with a database that resides in a virtual machine. Provided that the right networking is in place, your app can interact with that database seamlessly.</a:t>
            </a:r>
            <a:endParaRPr lang="en-US" b="0" dirty="0">
              <a:effectLst/>
            </a:endParaRPr>
          </a:p>
          <a:p>
            <a:pPr rtl="0"/>
            <a:r>
              <a:rPr lang="en-US" b="0" dirty="0">
                <a:effectLst/>
              </a:rPr>
              <a:t/>
            </a:r>
            <a:br>
              <a:rPr lang="en-US" b="0" dirty="0">
                <a:effectLst/>
              </a:rPr>
            </a:br>
            <a:endParaRPr lang="en-US" b="0" dirty="0">
              <a:effectLst/>
            </a:endParaRPr>
          </a:p>
          <a:p>
            <a:r>
              <a:rPr lang="en-US" sz="1200" b="0" i="0" u="none" strike="noStrike" kern="1200" dirty="0">
                <a:solidFill>
                  <a:schemeClr val="tx1"/>
                </a:solidFill>
                <a:effectLst/>
                <a:latin typeface="+mn-lt"/>
                <a:ea typeface="+mn-ea"/>
                <a:cs typeface="+mn-cs"/>
              </a:rPr>
              <a:t>Another area where there can be synergy between VMs and Docker containers is in the area of capacity optimization. VMs gained early popularity because the enabled higher levels of server utilization. That’s still true today. A virtualization host, for instance, can host VMs that may house Docker hosts, but may also host any number of traditional monolithic VMs. By mixing and matching Docker hosts with “traditional” VMs, </a:t>
            </a:r>
            <a:r>
              <a:rPr lang="en-US" sz="1200" b="0" i="0" u="none" strike="noStrike" kern="1200" dirty="0" err="1">
                <a:solidFill>
                  <a:schemeClr val="tx1"/>
                </a:solidFill>
                <a:effectLst/>
                <a:latin typeface="+mn-lt"/>
                <a:ea typeface="+mn-ea"/>
                <a:cs typeface="+mn-cs"/>
              </a:rPr>
              <a:t>sysadmins</a:t>
            </a:r>
            <a:r>
              <a:rPr lang="en-US" sz="1200" b="0" i="0" u="none" strike="noStrike" kern="1200" dirty="0">
                <a:solidFill>
                  <a:schemeClr val="tx1"/>
                </a:solidFill>
                <a:effectLst/>
                <a:latin typeface="+mn-lt"/>
                <a:ea typeface="+mn-ea"/>
                <a:cs typeface="+mn-cs"/>
              </a:rPr>
              <a:t> can be assured they are getting the maximum utilization out of their physical hardware.</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One of the most powerful things about Docker is the flexibility it affords IT organizations. The decision of where to run your applications can be based 100% on what’s right for your business. You’re not locked into any single infrastructure, you can pick and choose and mix and match in whatever manner makes sense for you organization. Docker hosts on vSphere? Great. Azure? Sure. Physical servers? Absolutely. With Docker containers you get a this great combination of agility, portability, and control.</a:t>
            </a:r>
          </a:p>
          <a:p>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394D54"/>
                </a:solidFill>
              </a:rPr>
              <a:t>Containers are isolated, but share OS and, where appropriate, bins/libraries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394D54"/>
                </a:solidFill>
              </a:rPr>
              <a:t>…result is significantly faster deployment,  much less overhead, easier migration, faster restart</a:t>
            </a:r>
          </a:p>
          <a:p>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p:txBody>
      </p:sp>
      <p:sp>
        <p:nvSpPr>
          <p:cNvPr id="396" name="Shape 39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966718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Shape 39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r>
              <a:rPr lang="en-US" sz="1200" b="0" i="0" u="none" strike="noStrike" kern="1200" dirty="0">
                <a:solidFill>
                  <a:schemeClr val="tx1"/>
                </a:solidFill>
                <a:effectLst/>
                <a:latin typeface="+mn-lt"/>
                <a:ea typeface="+mn-ea"/>
                <a:cs typeface="+mn-cs"/>
              </a:rPr>
              <a:t>So if containers are not VMs, a logical question is: Can VMs and Docker containers coexist?</a:t>
            </a:r>
            <a:endParaRPr lang="en-US" b="0" dirty="0">
              <a:effectLst/>
            </a:endParaRPr>
          </a:p>
          <a:p>
            <a:pPr rtl="0"/>
            <a:r>
              <a:rPr lang="en-US" b="0" dirty="0">
                <a:effectLst/>
              </a:rPr>
              <a:t/>
            </a:r>
            <a:br>
              <a:rPr lang="en-US" b="0" dirty="0">
                <a:effectLst/>
              </a:rPr>
            </a:br>
            <a:endParaRPr lang="en-US" b="0" dirty="0">
              <a:effectLst/>
            </a:endParaRPr>
          </a:p>
          <a:p>
            <a:pPr rtl="0"/>
            <a:r>
              <a:rPr lang="en-US" sz="1200" b="0" i="0" u="none" strike="noStrike" kern="1200" dirty="0">
                <a:solidFill>
                  <a:schemeClr val="tx1"/>
                </a:solidFill>
                <a:effectLst/>
                <a:latin typeface="+mn-lt"/>
                <a:ea typeface="+mn-ea"/>
                <a:cs typeface="+mn-cs"/>
              </a:rPr>
              <a:t>The answer is a resounding “yes.”</a:t>
            </a:r>
            <a:endParaRPr lang="en-US" b="0" dirty="0">
              <a:effectLst/>
            </a:endParaRPr>
          </a:p>
          <a:p>
            <a:pPr rtl="0"/>
            <a:r>
              <a:rPr lang="en-US" b="0" dirty="0">
                <a:effectLst/>
              </a:rPr>
              <a:t/>
            </a:r>
            <a:br>
              <a:rPr lang="en-US" b="0" dirty="0">
                <a:effectLst/>
              </a:rPr>
            </a:br>
            <a:endParaRPr lang="en-US" b="0" dirty="0">
              <a:effectLst/>
            </a:endParaRPr>
          </a:p>
          <a:p>
            <a:pPr rtl="0"/>
            <a:r>
              <a:rPr lang="en-US" sz="1200" b="0" i="0" u="none" strike="noStrike" kern="1200" dirty="0">
                <a:solidFill>
                  <a:schemeClr val="tx1"/>
                </a:solidFill>
                <a:effectLst/>
                <a:latin typeface="+mn-lt"/>
                <a:ea typeface="+mn-ea"/>
                <a:cs typeface="+mn-cs"/>
              </a:rPr>
              <a:t>At the most basic level VMs (in all their forms) are a great place for Docker hosts to run.  Whether it’s a vSphere VM or a Hyper-V VM or an AWS EC2 instance, all of them will serve equally well as a Docker host. Depending on what you need to do, a VM might be the best place to land those containers. But the great thing about Docker is that, it doesn’t matter where you run containers – and it’s totally up to you.</a:t>
            </a:r>
            <a:endParaRPr lang="en-US" b="0" dirty="0">
              <a:effectLst/>
            </a:endParaRPr>
          </a:p>
          <a:p>
            <a:pPr rtl="0"/>
            <a:r>
              <a:rPr lang="en-US" b="0" dirty="0">
                <a:effectLst/>
              </a:rPr>
              <a:t/>
            </a:r>
            <a:br>
              <a:rPr lang="en-US" b="0" dirty="0">
                <a:effectLst/>
              </a:rPr>
            </a:br>
            <a:endParaRPr lang="en-US" b="0" dirty="0">
              <a:effectLst/>
            </a:endParaRPr>
          </a:p>
          <a:p>
            <a:pPr rtl="0"/>
            <a:r>
              <a:rPr lang="en-US" sz="1200" b="0" i="0" u="none" strike="noStrike" kern="1200" dirty="0">
                <a:solidFill>
                  <a:schemeClr val="tx1"/>
                </a:solidFill>
                <a:effectLst/>
                <a:latin typeface="+mn-lt"/>
                <a:ea typeface="+mn-ea"/>
                <a:cs typeface="+mn-cs"/>
              </a:rPr>
              <a:t>Another question that is often asked relates to whether or not Docker container-based services can interact with VM-based services. Again, the answer is absolutely yes. Running your application in a set of Docker containers doesn’t preclude it from talking to the services running in a VM.</a:t>
            </a:r>
            <a:endParaRPr lang="en-US" b="0" dirty="0">
              <a:effectLst/>
            </a:endParaRPr>
          </a:p>
          <a:p>
            <a:pPr rtl="0"/>
            <a:r>
              <a:rPr lang="en-US" b="0" dirty="0">
                <a:effectLst/>
              </a:rPr>
              <a:t/>
            </a:r>
            <a:br>
              <a:rPr lang="en-US" b="0" dirty="0">
                <a:effectLst/>
              </a:rPr>
            </a:br>
            <a:endParaRPr lang="en-US" b="0" dirty="0">
              <a:effectLst/>
            </a:endParaRPr>
          </a:p>
          <a:p>
            <a:pPr rtl="0"/>
            <a:r>
              <a:rPr lang="en-US" sz="1200" b="0" i="0" u="none" strike="noStrike" kern="1200" dirty="0">
                <a:solidFill>
                  <a:schemeClr val="tx1"/>
                </a:solidFill>
                <a:effectLst/>
                <a:latin typeface="+mn-lt"/>
                <a:ea typeface="+mn-ea"/>
                <a:cs typeface="+mn-cs"/>
              </a:rPr>
              <a:t>For instance, your application may need to interact with a database that resides in a virtual machine. Provided that the right networking is in place, your app can interact with that database seamlessly.</a:t>
            </a:r>
            <a:endParaRPr lang="en-US" b="0" dirty="0">
              <a:effectLst/>
            </a:endParaRPr>
          </a:p>
          <a:p>
            <a:pPr rtl="0"/>
            <a:r>
              <a:rPr lang="en-US" b="0" dirty="0">
                <a:effectLst/>
              </a:rPr>
              <a:t/>
            </a:r>
            <a:br>
              <a:rPr lang="en-US" b="0" dirty="0">
                <a:effectLst/>
              </a:rPr>
            </a:br>
            <a:endParaRPr lang="en-US" b="0" dirty="0">
              <a:effectLst/>
            </a:endParaRPr>
          </a:p>
          <a:p>
            <a:r>
              <a:rPr lang="en-US" sz="1200" b="0" i="0" u="none" strike="noStrike" kern="1200" dirty="0">
                <a:solidFill>
                  <a:schemeClr val="tx1"/>
                </a:solidFill>
                <a:effectLst/>
                <a:latin typeface="+mn-lt"/>
                <a:ea typeface="+mn-ea"/>
                <a:cs typeface="+mn-cs"/>
              </a:rPr>
              <a:t>Another area where there can be synergy between VMs and Docker containers is in the area of capacity optimization. VMs gained early popularity because the enabled higher levels of server utilization. That’s still true today. A virtualization host, for instance, can host VMs that may house Docker hosts, but may also host any number of traditional monolithic VMs. By mixing and matching Docker hosts with “traditional” VMs, </a:t>
            </a:r>
            <a:r>
              <a:rPr lang="en-US" sz="1200" b="0" i="0" u="none" strike="noStrike" kern="1200" dirty="0" err="1">
                <a:solidFill>
                  <a:schemeClr val="tx1"/>
                </a:solidFill>
                <a:effectLst/>
                <a:latin typeface="+mn-lt"/>
                <a:ea typeface="+mn-ea"/>
                <a:cs typeface="+mn-cs"/>
              </a:rPr>
              <a:t>sysadmins</a:t>
            </a:r>
            <a:r>
              <a:rPr lang="en-US" sz="1200" b="0" i="0" u="none" strike="noStrike" kern="1200" dirty="0">
                <a:solidFill>
                  <a:schemeClr val="tx1"/>
                </a:solidFill>
                <a:effectLst/>
                <a:latin typeface="+mn-lt"/>
                <a:ea typeface="+mn-ea"/>
                <a:cs typeface="+mn-cs"/>
              </a:rPr>
              <a:t> can be assured they are getting the maximum utilization out of their physical hardware.</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One of the most powerful things about Docker is the flexibility it affords IT organizations. The decision of where to run your applications can be based 100% on what’s right for your business. You’re not locked into any single infrastructure, you can pick and choose and mix and match in whatever manner makes sense for you organization. Docker hosts on vSphere? Great. Azure? Sure. Physical servers? Absolutely. With Docker containers you get a this great combination of agility, portability, and control.</a:t>
            </a:r>
          </a:p>
          <a:p>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394D54"/>
                </a:solidFill>
              </a:rPr>
              <a:t>Containers are isolated, but share OS and, where appropriate, bins/libraries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394D54"/>
                </a:solidFill>
              </a:rPr>
              <a:t>…result is significantly faster deployment,  much less overhead, easier migration, faster restart</a:t>
            </a:r>
          </a:p>
          <a:p>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p:txBody>
      </p:sp>
      <p:sp>
        <p:nvSpPr>
          <p:cNvPr id="396" name="Shape 39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39071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10"/>
          </p:nvPr>
        </p:nvSpPr>
        <p:spPr/>
        <p:txBody>
          <a:bodyPr/>
          <a:lstStyle/>
          <a:p>
            <a:fld id="{802DA432-7CF7-4A2F-BE93-45834DC6981A}" type="slidenum">
              <a:rPr lang="tr-TR" smtClean="0"/>
              <a:t>19</a:t>
            </a:fld>
            <a:endParaRPr lang="tr-TR"/>
          </a:p>
        </p:txBody>
      </p:sp>
    </p:spTree>
    <p:extLst>
      <p:ext uri="{BB962C8B-B14F-4D97-AF65-F5344CB8AC3E}">
        <p14:creationId xmlns:p14="http://schemas.microsoft.com/office/powerpoint/2010/main" val="16524273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Shape 374"/>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75" name="Shape 375"/>
          <p:cNvSpPr txBox="1">
            <a:spLocks noGrp="1"/>
          </p:cNvSpPr>
          <p:nvPr>
            <p:ph type="body" idx="1"/>
          </p:nvPr>
        </p:nvSpPr>
        <p:spPr>
          <a:xfrm>
            <a:off x="685800" y="4400550"/>
            <a:ext cx="5486400" cy="3600600"/>
          </a:xfrm>
          <a:prstGeom prst="rect">
            <a:avLst/>
          </a:prstGeom>
          <a:noFill/>
          <a:ln>
            <a:noFill/>
          </a:ln>
        </p:spPr>
        <p:txBody>
          <a:bodyPr lIns="91425" tIns="45700" rIns="91425" bIns="45700" anchor="t" anchorCtr="0">
            <a:noAutofit/>
          </a:bodyPr>
          <a:lstStyle/>
          <a:p>
            <a:pPr marL="0" marR="0" lvl="0" indent="0" algn="l" rtl="0">
              <a:spcBef>
                <a:spcPts val="0"/>
              </a:spcBef>
              <a:buNone/>
            </a:pPr>
            <a:r>
              <a:rPr lang="en-US" sz="1200" b="0" i="0" u="none" strike="noStrike" cap="none" dirty="0">
                <a:solidFill>
                  <a:schemeClr val="dk1"/>
                </a:solidFill>
                <a:latin typeface="Calibri"/>
                <a:ea typeface="Calibri"/>
                <a:cs typeface="Calibri"/>
                <a:sym typeface="Calibri"/>
              </a:rPr>
              <a:t>Build, Ship, Run</a:t>
            </a:r>
            <a:r>
              <a:rPr lang="en-US" sz="1200" b="0" i="0" u="none" strike="noStrike" cap="none" baseline="0" dirty="0">
                <a:solidFill>
                  <a:schemeClr val="dk1"/>
                </a:solidFill>
                <a:latin typeface="Calibri"/>
                <a:ea typeface="Calibri"/>
                <a:cs typeface="Calibri"/>
                <a:sym typeface="Calibri"/>
              </a:rPr>
              <a:t> – Any App Anywhere – that’s Docker’s slogan </a:t>
            </a:r>
          </a:p>
          <a:p>
            <a:pPr marL="0" marR="0" lvl="0" indent="0" algn="l" rtl="0">
              <a:spcBef>
                <a:spcPts val="0"/>
              </a:spcBef>
              <a:buNone/>
            </a:pPr>
            <a:endParaRPr lang="en-US" sz="1200" b="0" i="0" u="none" strike="noStrike" cap="none" baseline="0" dirty="0">
              <a:solidFill>
                <a:schemeClr val="dk1"/>
              </a:solidFill>
              <a:latin typeface="Calibri"/>
              <a:ea typeface="Calibri"/>
              <a:cs typeface="Calibri"/>
              <a:sym typeface="Calibri"/>
            </a:endParaRPr>
          </a:p>
          <a:p>
            <a:pPr marL="0" marR="0" lvl="0" indent="0" algn="l" rtl="0">
              <a:spcBef>
                <a:spcPts val="0"/>
              </a:spcBef>
              <a:buNone/>
            </a:pPr>
            <a:r>
              <a:rPr lang="en-US" sz="1200" b="0" i="0" u="none" strike="noStrike" cap="none" baseline="0" dirty="0">
                <a:solidFill>
                  <a:schemeClr val="dk1"/>
                </a:solidFill>
                <a:latin typeface="Calibri"/>
                <a:ea typeface="Calibri"/>
                <a:cs typeface="Calibri"/>
                <a:sym typeface="Calibri"/>
              </a:rPr>
              <a:t>But, what does it mean?</a:t>
            </a:r>
          </a:p>
          <a:p>
            <a:pPr marL="0" marR="0" lvl="0" indent="0" algn="l" rtl="0">
              <a:spcBef>
                <a:spcPts val="0"/>
              </a:spcBef>
              <a:buNone/>
            </a:pPr>
            <a:endParaRPr lang="en-US" sz="1200" b="0" i="0" u="none" strike="noStrike" cap="none" baseline="0" dirty="0">
              <a:solidFill>
                <a:schemeClr val="dk1"/>
              </a:solidFill>
              <a:latin typeface="Calibri"/>
              <a:ea typeface="Calibri"/>
              <a:cs typeface="Calibri"/>
              <a:sym typeface="Calibri"/>
            </a:endParaRPr>
          </a:p>
          <a:p>
            <a:pPr marL="0" marR="0" lvl="0" indent="0" algn="l" rtl="0">
              <a:spcBef>
                <a:spcPts val="0"/>
              </a:spcBef>
              <a:buNone/>
            </a:pPr>
            <a:r>
              <a:rPr lang="en-US" sz="1200" b="0" i="0" u="none" strike="noStrike" cap="none" baseline="0" dirty="0">
                <a:solidFill>
                  <a:schemeClr val="dk1"/>
                </a:solidFill>
                <a:latin typeface="Calibri"/>
                <a:ea typeface="Calibri"/>
                <a:cs typeface="Calibri"/>
                <a:sym typeface="Calibri"/>
              </a:rPr>
              <a:t>What it essentially boils down to is that developers can choose whatever language or components they want to build their application – </a:t>
            </a:r>
            <a:r>
              <a:rPr lang="en-US" sz="1200" b="0" i="0" u="none" strike="noStrike" cap="none" baseline="0" dirty="0" err="1">
                <a:solidFill>
                  <a:schemeClr val="dk1"/>
                </a:solidFill>
                <a:latin typeface="Calibri"/>
                <a:ea typeface="Calibri"/>
                <a:cs typeface="Calibri"/>
                <a:sym typeface="Calibri"/>
              </a:rPr>
              <a:t>.Net</a:t>
            </a:r>
            <a:r>
              <a:rPr lang="en-US" sz="1200" b="0" i="0" u="none" strike="noStrike" cap="none" baseline="0" dirty="0">
                <a:solidFill>
                  <a:schemeClr val="dk1"/>
                </a:solidFill>
                <a:latin typeface="Calibri"/>
                <a:ea typeface="Calibri"/>
                <a:cs typeface="Calibri"/>
                <a:sym typeface="Calibri"/>
              </a:rPr>
              <a:t>, ASP, Java, Ruby, </a:t>
            </a:r>
            <a:r>
              <a:rPr lang="en-US" sz="1200" b="0" i="0" u="none" strike="noStrike" cap="none" baseline="0" dirty="0" err="1">
                <a:solidFill>
                  <a:schemeClr val="dk1"/>
                </a:solidFill>
                <a:latin typeface="Calibri"/>
                <a:ea typeface="Calibri"/>
                <a:cs typeface="Calibri"/>
                <a:sym typeface="Calibri"/>
              </a:rPr>
              <a:t>Redis</a:t>
            </a:r>
            <a:r>
              <a:rPr lang="en-US" sz="1200" b="0" i="0" u="none" strike="noStrike" cap="none" baseline="0" dirty="0">
                <a:solidFill>
                  <a:schemeClr val="dk1"/>
                </a:solidFill>
                <a:latin typeface="Calibri"/>
                <a:ea typeface="Calibri"/>
                <a:cs typeface="Calibri"/>
                <a:sym typeface="Calibri"/>
              </a:rPr>
              <a:t>, </a:t>
            </a:r>
            <a:r>
              <a:rPr lang="en-US" sz="1200" b="0" i="0" u="none" strike="noStrike" cap="none" baseline="0" dirty="0" err="1">
                <a:solidFill>
                  <a:schemeClr val="dk1"/>
                </a:solidFill>
                <a:latin typeface="Calibri"/>
                <a:ea typeface="Calibri"/>
                <a:cs typeface="Calibri"/>
                <a:sym typeface="Calibri"/>
              </a:rPr>
              <a:t>etc</a:t>
            </a:r>
            <a:r>
              <a:rPr lang="en-US" sz="1200" b="0" i="0" u="none" strike="noStrike" cap="none" baseline="0" dirty="0">
                <a:solidFill>
                  <a:schemeClr val="dk1"/>
                </a:solidFill>
                <a:latin typeface="Calibri"/>
                <a:ea typeface="Calibri"/>
                <a:cs typeface="Calibri"/>
                <a:sym typeface="Calibri"/>
              </a:rPr>
              <a:t>  across both the Linux and Windows ecosystem. They are assured that whatever the code up, will run wherever the Ops team chooses to deploy it – Physical, virtual, or cloud – it makes no difference to Docker. </a:t>
            </a:r>
          </a:p>
          <a:p>
            <a:pPr marL="0" marR="0" lvl="0" indent="0" algn="l" rtl="0">
              <a:spcBef>
                <a:spcPts val="0"/>
              </a:spcBef>
              <a:buNone/>
            </a:pPr>
            <a:endParaRPr lang="en-US" sz="1200" b="0" i="0" u="none" strike="noStrike" cap="none" baseline="0" dirty="0">
              <a:solidFill>
                <a:schemeClr val="dk1"/>
              </a:solidFill>
              <a:latin typeface="Calibri"/>
              <a:ea typeface="Calibri"/>
              <a:cs typeface="Calibri"/>
              <a:sym typeface="Calibri"/>
            </a:endParaRPr>
          </a:p>
          <a:p>
            <a:pPr marL="0" marR="0" lvl="0" indent="0" algn="l" rtl="0">
              <a:spcBef>
                <a:spcPts val="0"/>
              </a:spcBef>
              <a:buNone/>
            </a:pPr>
            <a:r>
              <a:rPr lang="en-US" sz="1200" b="0" i="0" u="none" strike="noStrike" cap="none" baseline="0" dirty="0">
                <a:solidFill>
                  <a:schemeClr val="dk1"/>
                </a:solidFill>
                <a:latin typeface="Calibri"/>
                <a:ea typeface="Calibri"/>
                <a:cs typeface="Calibri"/>
                <a:sym typeface="Calibri"/>
              </a:rPr>
              <a:t>An application written on a developers laptop will run exactly the same on the largest bare metal servers, in the cloud, even on a Raspberry Pi in my den. </a:t>
            </a:r>
          </a:p>
          <a:p>
            <a:pPr marL="0" marR="0" lvl="0" indent="0" algn="l" rtl="0">
              <a:spcBef>
                <a:spcPts val="0"/>
              </a:spcBef>
              <a:buNone/>
            </a:pPr>
            <a:endParaRPr lang="en-US" sz="1200" b="0" i="0" u="none" strike="noStrike" cap="none" baseline="0" dirty="0">
              <a:solidFill>
                <a:schemeClr val="dk1"/>
              </a:solidFill>
              <a:latin typeface="Calibri"/>
              <a:ea typeface="Calibri"/>
              <a:cs typeface="Calibri"/>
              <a:sym typeface="Calibri"/>
            </a:endParaRPr>
          </a:p>
          <a:p>
            <a:pPr marL="0" marR="0" lvl="0" indent="0" algn="l" rtl="0">
              <a:spcBef>
                <a:spcPts val="0"/>
              </a:spcBef>
              <a:buNone/>
            </a:pPr>
            <a:r>
              <a:rPr lang="en-US" sz="1200" b="0" i="0" u="none" strike="noStrike" cap="none" baseline="0" dirty="0">
                <a:solidFill>
                  <a:schemeClr val="dk1"/>
                </a:solidFill>
                <a:latin typeface="Calibri"/>
                <a:ea typeface="Calibri"/>
                <a:cs typeface="Calibri"/>
                <a:sym typeface="Calibri"/>
              </a:rPr>
              <a:t>Move applications seamlessly from </a:t>
            </a:r>
            <a:r>
              <a:rPr lang="en-US" sz="1200" b="0" i="0" u="none" strike="noStrike" cap="none" baseline="0" dirty="0" err="1">
                <a:solidFill>
                  <a:schemeClr val="dk1"/>
                </a:solidFill>
                <a:latin typeface="Calibri"/>
                <a:ea typeface="Calibri"/>
                <a:cs typeface="Calibri"/>
                <a:sym typeface="Calibri"/>
              </a:rPr>
              <a:t>dev</a:t>
            </a:r>
            <a:r>
              <a:rPr lang="en-US" sz="1200" b="0" i="0" u="none" strike="noStrike" cap="none" baseline="0" dirty="0">
                <a:solidFill>
                  <a:schemeClr val="dk1"/>
                </a:solidFill>
                <a:latin typeface="Calibri"/>
                <a:ea typeface="Calibri"/>
                <a:cs typeface="Calibri"/>
                <a:sym typeface="Calibri"/>
              </a:rPr>
              <a:t> to test to production. </a:t>
            </a:r>
            <a:endParaRPr sz="1200" b="0" i="0" u="none" strike="noStrike" cap="none" dirty="0">
              <a:solidFill>
                <a:schemeClr val="dk1"/>
              </a:solidFill>
              <a:latin typeface="Calibri"/>
              <a:ea typeface="Calibri"/>
              <a:cs typeface="Calibri"/>
              <a:sym typeface="Calibri"/>
            </a:endParaRPr>
          </a:p>
        </p:txBody>
      </p:sp>
      <p:sp>
        <p:nvSpPr>
          <p:cNvPr id="376" name="Shape 376"/>
          <p:cNvSpPr txBox="1">
            <a:spLocks noGrp="1"/>
          </p:cNvSpPr>
          <p:nvPr>
            <p:ph type="sldNum" idx="12"/>
          </p:nvPr>
        </p:nvSpPr>
        <p:spPr>
          <a:xfrm>
            <a:off x="3884612" y="8685213"/>
            <a:ext cx="2971800" cy="458700"/>
          </a:xfrm>
          <a:prstGeom prst="rect">
            <a:avLst/>
          </a:prstGeom>
          <a:noFill/>
          <a:ln>
            <a:noFill/>
          </a:ln>
        </p:spPr>
        <p:txBody>
          <a:bodyPr lIns="91425" tIns="45700" rIns="91425" bIns="45700" anchor="b" anchorCtr="0">
            <a:noAutofit/>
          </a:bodyPr>
          <a:lstStyle/>
          <a:p>
            <a:pPr>
              <a:buSzPct val="25000"/>
            </a:pPr>
            <a:fld id="{00000000-1234-1234-1234-123412341234}" type="slidenum">
              <a:rPr lang="en">
                <a:solidFill>
                  <a:prstClr val="black"/>
                </a:solidFill>
                <a:ea typeface="Calibri"/>
                <a:cs typeface="Calibri"/>
                <a:sym typeface="Calibri"/>
              </a:rPr>
              <a:pPr>
                <a:buSzPct val="25000"/>
              </a:pPr>
              <a:t>21</a:t>
            </a:fld>
            <a:endParaRPr lang="en">
              <a:solidFill>
                <a:prstClr val="black"/>
              </a:solidFill>
              <a:ea typeface="Calibri"/>
              <a:cs typeface="Calibri"/>
              <a:sym typeface="Calibri"/>
            </a:endParaRPr>
          </a:p>
        </p:txBody>
      </p:sp>
    </p:spTree>
    <p:extLst>
      <p:ext uri="{BB962C8B-B14F-4D97-AF65-F5344CB8AC3E}">
        <p14:creationId xmlns:p14="http://schemas.microsoft.com/office/powerpoint/2010/main" val="41250969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10"/>
          </p:nvPr>
        </p:nvSpPr>
        <p:spPr/>
        <p:txBody>
          <a:bodyPr/>
          <a:lstStyle/>
          <a:p>
            <a:fld id="{802DA432-7CF7-4A2F-BE93-45834DC6981A}" type="slidenum">
              <a:rPr lang="tr-TR" smtClean="0"/>
              <a:t>24</a:t>
            </a:fld>
            <a:endParaRPr lang="tr-TR"/>
          </a:p>
        </p:txBody>
      </p:sp>
    </p:spTree>
    <p:extLst>
      <p:ext uri="{BB962C8B-B14F-4D97-AF65-F5344CB8AC3E}">
        <p14:creationId xmlns:p14="http://schemas.microsoft.com/office/powerpoint/2010/main" val="34255193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10"/>
          </p:nvPr>
        </p:nvSpPr>
        <p:spPr/>
        <p:txBody>
          <a:bodyPr/>
          <a:lstStyle/>
          <a:p>
            <a:fld id="{802DA432-7CF7-4A2F-BE93-45834DC6981A}" type="slidenum">
              <a:rPr lang="tr-TR" smtClean="0"/>
              <a:t>28</a:t>
            </a:fld>
            <a:endParaRPr lang="tr-TR"/>
          </a:p>
        </p:txBody>
      </p:sp>
    </p:spTree>
    <p:extLst>
      <p:ext uri="{BB962C8B-B14F-4D97-AF65-F5344CB8AC3E}">
        <p14:creationId xmlns:p14="http://schemas.microsoft.com/office/powerpoint/2010/main" val="15757838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indent="0">
              <a:buNone/>
            </a:pPr>
            <a:r>
              <a:rPr lang="en-US" b="0" dirty="0"/>
              <a:t>Let’s take a look at what build, ship run</a:t>
            </a:r>
            <a:r>
              <a:rPr lang="en-US" b="0" baseline="0" dirty="0"/>
              <a:t> means in a little more detail, but before that we need to level set some Docker vocabulary and commands:</a:t>
            </a:r>
          </a:p>
          <a:p>
            <a:pPr marL="0" indent="0">
              <a:buNone/>
            </a:pPr>
            <a:endParaRPr lang="en-US" b="1" dirty="0"/>
          </a:p>
          <a:p>
            <a:pPr marL="0" indent="0">
              <a:buNone/>
            </a:pPr>
            <a:r>
              <a:rPr lang="en-US" b="1" dirty="0"/>
              <a:t>Image</a:t>
            </a:r>
          </a:p>
          <a:p>
            <a:pPr marL="0" indent="0">
              <a:buNone/>
            </a:pPr>
            <a:r>
              <a:rPr lang="en-US" b="0" dirty="0"/>
              <a:t>The</a:t>
            </a:r>
            <a:r>
              <a:rPr lang="en-US" b="0" baseline="0" dirty="0"/>
              <a:t> static component that represents a on-running </a:t>
            </a:r>
            <a:r>
              <a:rPr lang="en-US" b="0" baseline="0" dirty="0" err="1"/>
              <a:t>applicatoin</a:t>
            </a:r>
            <a:endParaRPr lang="en-US" b="0" baseline="0" dirty="0"/>
          </a:p>
          <a:p>
            <a:pPr marL="0" indent="0">
              <a:buNone/>
            </a:pPr>
            <a:r>
              <a:rPr lang="en-US" b="0" baseline="0" dirty="0"/>
              <a:t>Containers are derived from images</a:t>
            </a:r>
          </a:p>
          <a:p>
            <a:pPr marL="0" indent="0">
              <a:buNone/>
            </a:pPr>
            <a:r>
              <a:rPr lang="en-US" b="0" baseline="0" dirty="0"/>
              <a:t>images contain EVERYTHING an application needs to run</a:t>
            </a:r>
          </a:p>
          <a:p>
            <a:pPr marL="0" indent="0">
              <a:buNone/>
            </a:pPr>
            <a:r>
              <a:rPr lang="en-US" b="0" baseline="0" dirty="0"/>
              <a:t>Should always be built via a </a:t>
            </a:r>
            <a:r>
              <a:rPr lang="en-US" b="0" baseline="0" dirty="0" err="1"/>
              <a:t>Dockerfile</a:t>
            </a:r>
            <a:r>
              <a:rPr lang="en-US" b="0" baseline="0" dirty="0"/>
              <a:t> (which we’ll talk about in a bit_</a:t>
            </a:r>
          </a:p>
          <a:p>
            <a:pPr marL="0" indent="0">
              <a:buNone/>
            </a:pPr>
            <a:endParaRPr lang="en-US" b="0" dirty="0"/>
          </a:p>
          <a:p>
            <a:pPr marL="0" indent="0">
              <a:buNone/>
            </a:pPr>
            <a:endParaRPr lang="en-US" b="1" dirty="0"/>
          </a:p>
          <a:p>
            <a:pPr marL="0" indent="0">
              <a:buNone/>
            </a:pPr>
            <a:r>
              <a:rPr lang="en-US" b="1" dirty="0"/>
              <a:t>Container</a:t>
            </a:r>
          </a:p>
          <a:p>
            <a:r>
              <a:rPr lang="en-US" dirty="0"/>
              <a:t>The standard unit in which the application service resides</a:t>
            </a:r>
          </a:p>
          <a:p>
            <a:r>
              <a:rPr lang="en-US" dirty="0"/>
              <a:t>Package app and dependencies together</a:t>
            </a:r>
          </a:p>
          <a:p>
            <a:r>
              <a:rPr lang="en-US" dirty="0"/>
              <a:t>Isolated from other containers</a:t>
            </a:r>
          </a:p>
          <a:p>
            <a:r>
              <a:rPr lang="en-US" dirty="0"/>
              <a:t>One container per app / service</a:t>
            </a:r>
          </a:p>
          <a:p>
            <a:pPr marL="0" indent="0">
              <a:buNone/>
            </a:pPr>
            <a:endParaRPr lang="en-US" b="1" dirty="0"/>
          </a:p>
          <a:p>
            <a:pPr marL="0" indent="0">
              <a:buNone/>
            </a:pPr>
            <a:r>
              <a:rPr lang="en-US" b="1" dirty="0"/>
              <a:t>Docker Engine</a:t>
            </a:r>
          </a:p>
          <a:p>
            <a:r>
              <a:rPr lang="en-US" dirty="0"/>
              <a:t>The program that creates, ships and runs containers</a:t>
            </a:r>
          </a:p>
          <a:p>
            <a:r>
              <a:rPr lang="en-US" dirty="0"/>
              <a:t>Deployable on any physical or </a:t>
            </a:r>
            <a:r>
              <a:rPr lang="en-US" dirty="0" err="1"/>
              <a:t>vm</a:t>
            </a:r>
            <a:r>
              <a:rPr lang="en-US" dirty="0"/>
              <a:t> host locally, in datacenters or cloud</a:t>
            </a:r>
          </a:p>
          <a:p>
            <a:r>
              <a:rPr lang="en-US" dirty="0"/>
              <a:t>Communicates with Docker Hub</a:t>
            </a:r>
          </a:p>
          <a:p>
            <a:pPr marL="0" indent="0">
              <a:buNone/>
            </a:pPr>
            <a:endParaRPr lang="en-US" b="1" dirty="0"/>
          </a:p>
          <a:p>
            <a:pPr marL="0" indent="0">
              <a:buNone/>
            </a:pPr>
            <a:r>
              <a:rPr lang="en-US" b="1" dirty="0"/>
              <a:t>Registry</a:t>
            </a:r>
          </a:p>
          <a:p>
            <a:r>
              <a:rPr lang="en-US" dirty="0"/>
              <a:t>The service that store, distributes and manages container images</a:t>
            </a:r>
          </a:p>
          <a:p>
            <a:r>
              <a:rPr lang="en-US" dirty="0"/>
              <a:t>Receives commands from Docker Client via Engine</a:t>
            </a:r>
          </a:p>
          <a:p>
            <a:r>
              <a:rPr lang="en-US" dirty="0"/>
              <a:t>Access control with public, private repos</a:t>
            </a:r>
          </a:p>
        </p:txBody>
      </p:sp>
      <p:sp>
        <p:nvSpPr>
          <p:cNvPr id="4" name="Slide Number Placeholder 3"/>
          <p:cNvSpPr>
            <a:spLocks noGrp="1"/>
          </p:cNvSpPr>
          <p:nvPr>
            <p:ph type="sldNum" sz="quarter" idx="10"/>
          </p:nvPr>
        </p:nvSpPr>
        <p:spPr/>
        <p:txBody>
          <a:bodyPr/>
          <a:lstStyle/>
          <a:p>
            <a:fld id="{D9BA2D70-C088-423F-8518-452E86B65DCC}" type="slidenum">
              <a:rPr lang="en-US" smtClean="0">
                <a:solidFill>
                  <a:prstClr val="black"/>
                </a:solidFill>
              </a:rPr>
              <a:pPr/>
              <a:t>29</a:t>
            </a:fld>
            <a:endParaRPr lang="en-US">
              <a:solidFill>
                <a:prstClr val="black"/>
              </a:solidFill>
            </a:endParaRPr>
          </a:p>
        </p:txBody>
      </p:sp>
    </p:spTree>
    <p:extLst>
      <p:ext uri="{BB962C8B-B14F-4D97-AF65-F5344CB8AC3E}">
        <p14:creationId xmlns:p14="http://schemas.microsoft.com/office/powerpoint/2010/main" val="12259602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10"/>
          </p:nvPr>
        </p:nvSpPr>
        <p:spPr/>
        <p:txBody>
          <a:bodyPr/>
          <a:lstStyle/>
          <a:p>
            <a:fld id="{802DA432-7CF7-4A2F-BE93-45834DC6981A}" type="slidenum">
              <a:rPr lang="tr-TR" smtClean="0"/>
              <a:t>41</a:t>
            </a:fld>
            <a:endParaRPr lang="tr-TR"/>
          </a:p>
        </p:txBody>
      </p:sp>
    </p:spTree>
    <p:extLst>
      <p:ext uri="{BB962C8B-B14F-4D97-AF65-F5344CB8AC3E}">
        <p14:creationId xmlns:p14="http://schemas.microsoft.com/office/powerpoint/2010/main" val="35313833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10"/>
          </p:nvPr>
        </p:nvSpPr>
        <p:spPr/>
        <p:txBody>
          <a:bodyPr/>
          <a:lstStyle/>
          <a:p>
            <a:fld id="{802DA432-7CF7-4A2F-BE93-45834DC6981A}" type="slidenum">
              <a:rPr lang="tr-TR" smtClean="0"/>
              <a:t>46</a:t>
            </a:fld>
            <a:endParaRPr lang="tr-TR"/>
          </a:p>
        </p:txBody>
      </p:sp>
    </p:spTree>
    <p:extLst>
      <p:ext uri="{BB962C8B-B14F-4D97-AF65-F5344CB8AC3E}">
        <p14:creationId xmlns:p14="http://schemas.microsoft.com/office/powerpoint/2010/main" val="7019941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10"/>
          </p:nvPr>
        </p:nvSpPr>
        <p:spPr/>
        <p:txBody>
          <a:bodyPr/>
          <a:lstStyle/>
          <a:p>
            <a:fld id="{802DA432-7CF7-4A2F-BE93-45834DC6981A}" type="slidenum">
              <a:rPr lang="tr-TR" smtClean="0"/>
              <a:t>2</a:t>
            </a:fld>
            <a:endParaRPr lang="tr-TR"/>
          </a:p>
        </p:txBody>
      </p:sp>
    </p:spTree>
    <p:extLst>
      <p:ext uri="{BB962C8B-B14F-4D97-AF65-F5344CB8AC3E}">
        <p14:creationId xmlns:p14="http://schemas.microsoft.com/office/powerpoint/2010/main" val="6051371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10"/>
          </p:nvPr>
        </p:nvSpPr>
        <p:spPr/>
        <p:txBody>
          <a:bodyPr/>
          <a:lstStyle/>
          <a:p>
            <a:fld id="{802DA432-7CF7-4A2F-BE93-45834DC6981A}" type="slidenum">
              <a:rPr lang="tr-TR" smtClean="0"/>
              <a:t>48</a:t>
            </a:fld>
            <a:endParaRPr lang="tr-TR"/>
          </a:p>
        </p:txBody>
      </p:sp>
    </p:spTree>
    <p:extLst>
      <p:ext uri="{BB962C8B-B14F-4D97-AF65-F5344CB8AC3E}">
        <p14:creationId xmlns:p14="http://schemas.microsoft.com/office/powerpoint/2010/main" val="138234128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10"/>
          </p:nvPr>
        </p:nvSpPr>
        <p:spPr/>
        <p:txBody>
          <a:bodyPr/>
          <a:lstStyle/>
          <a:p>
            <a:fld id="{802DA432-7CF7-4A2F-BE93-45834DC6981A}" type="slidenum">
              <a:rPr lang="tr-TR" smtClean="0"/>
              <a:t>50</a:t>
            </a:fld>
            <a:endParaRPr lang="tr-TR"/>
          </a:p>
        </p:txBody>
      </p:sp>
    </p:spTree>
    <p:extLst>
      <p:ext uri="{BB962C8B-B14F-4D97-AF65-F5344CB8AC3E}">
        <p14:creationId xmlns:p14="http://schemas.microsoft.com/office/powerpoint/2010/main" val="6051371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10"/>
          </p:nvPr>
        </p:nvSpPr>
        <p:spPr/>
        <p:txBody>
          <a:bodyPr/>
          <a:lstStyle/>
          <a:p>
            <a:fld id="{802DA432-7CF7-4A2F-BE93-45834DC6981A}" type="slidenum">
              <a:rPr lang="tr-TR" smtClean="0"/>
              <a:t>3</a:t>
            </a:fld>
            <a:endParaRPr lang="tr-TR"/>
          </a:p>
        </p:txBody>
      </p:sp>
    </p:spTree>
    <p:extLst>
      <p:ext uri="{BB962C8B-B14F-4D97-AF65-F5344CB8AC3E}">
        <p14:creationId xmlns:p14="http://schemas.microsoft.com/office/powerpoint/2010/main" val="6051371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10"/>
          </p:nvPr>
        </p:nvSpPr>
        <p:spPr/>
        <p:txBody>
          <a:bodyPr/>
          <a:lstStyle/>
          <a:p>
            <a:fld id="{802DA432-7CF7-4A2F-BE93-45834DC6981A}" type="slidenum">
              <a:rPr lang="tr-TR" smtClean="0"/>
              <a:t>4</a:t>
            </a:fld>
            <a:endParaRPr lang="tr-TR"/>
          </a:p>
        </p:txBody>
      </p:sp>
    </p:spTree>
    <p:extLst>
      <p:ext uri="{BB962C8B-B14F-4D97-AF65-F5344CB8AC3E}">
        <p14:creationId xmlns:p14="http://schemas.microsoft.com/office/powerpoint/2010/main" val="24967201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10"/>
          </p:nvPr>
        </p:nvSpPr>
        <p:spPr/>
        <p:txBody>
          <a:bodyPr/>
          <a:lstStyle/>
          <a:p>
            <a:fld id="{802DA432-7CF7-4A2F-BE93-45834DC6981A}" type="slidenum">
              <a:rPr lang="tr-TR" smtClean="0"/>
              <a:t>5</a:t>
            </a:fld>
            <a:endParaRPr lang="tr-TR"/>
          </a:p>
        </p:txBody>
      </p:sp>
    </p:spTree>
    <p:extLst>
      <p:ext uri="{BB962C8B-B14F-4D97-AF65-F5344CB8AC3E}">
        <p14:creationId xmlns:p14="http://schemas.microsoft.com/office/powerpoint/2010/main" val="33951025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10"/>
          </p:nvPr>
        </p:nvSpPr>
        <p:spPr/>
        <p:txBody>
          <a:bodyPr/>
          <a:lstStyle/>
          <a:p>
            <a:fld id="{802DA432-7CF7-4A2F-BE93-45834DC6981A}" type="slidenum">
              <a:rPr lang="tr-TR" smtClean="0"/>
              <a:t>6</a:t>
            </a:fld>
            <a:endParaRPr lang="tr-TR"/>
          </a:p>
        </p:txBody>
      </p:sp>
    </p:spTree>
    <p:extLst>
      <p:ext uri="{BB962C8B-B14F-4D97-AF65-F5344CB8AC3E}">
        <p14:creationId xmlns:p14="http://schemas.microsoft.com/office/powerpoint/2010/main" val="36528754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10"/>
          </p:nvPr>
        </p:nvSpPr>
        <p:spPr/>
        <p:txBody>
          <a:bodyPr/>
          <a:lstStyle/>
          <a:p>
            <a:fld id="{802DA432-7CF7-4A2F-BE93-45834DC6981A}" type="slidenum">
              <a:rPr lang="tr-TR" smtClean="0"/>
              <a:t>9</a:t>
            </a:fld>
            <a:endParaRPr lang="tr-TR"/>
          </a:p>
        </p:txBody>
      </p:sp>
    </p:spTree>
    <p:extLst>
      <p:ext uri="{BB962C8B-B14F-4D97-AF65-F5344CB8AC3E}">
        <p14:creationId xmlns:p14="http://schemas.microsoft.com/office/powerpoint/2010/main" val="34511463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Shape 37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
        <p:nvSpPr>
          <p:cNvPr id="374" name="Shape 37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605016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10"/>
          </p:nvPr>
        </p:nvSpPr>
        <p:spPr/>
        <p:txBody>
          <a:bodyPr/>
          <a:lstStyle/>
          <a:p>
            <a:fld id="{802DA432-7CF7-4A2F-BE93-45834DC6981A}" type="slidenum">
              <a:rPr lang="tr-TR" smtClean="0"/>
              <a:t>14</a:t>
            </a:fld>
            <a:endParaRPr lang="tr-TR"/>
          </a:p>
        </p:txBody>
      </p:sp>
    </p:spTree>
    <p:extLst>
      <p:ext uri="{BB962C8B-B14F-4D97-AF65-F5344CB8AC3E}">
        <p14:creationId xmlns:p14="http://schemas.microsoft.com/office/powerpoint/2010/main" val="23800696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1600" y="3197225"/>
            <a:ext cx="15547975" cy="2205038"/>
          </a:xfrm>
        </p:spPr>
        <p:txBody>
          <a:bodyPr/>
          <a:lstStyle/>
          <a:p>
            <a:r>
              <a:rPr lang="en-US"/>
              <a:t>Click to edit Master title style</a:t>
            </a:r>
            <a:endParaRPr lang="tr-TR"/>
          </a:p>
        </p:txBody>
      </p:sp>
      <p:sp>
        <p:nvSpPr>
          <p:cNvPr id="3" name="Subtitle 2"/>
          <p:cNvSpPr>
            <a:spLocks noGrp="1"/>
          </p:cNvSpPr>
          <p:nvPr>
            <p:ph type="subTitle" idx="1"/>
          </p:nvPr>
        </p:nvSpPr>
        <p:spPr>
          <a:xfrm>
            <a:off x="2743200" y="5830888"/>
            <a:ext cx="12804775" cy="2630487"/>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tr-TR"/>
          </a:p>
        </p:txBody>
      </p:sp>
      <p:sp>
        <p:nvSpPr>
          <p:cNvPr id="4" name="Date Placeholder 3"/>
          <p:cNvSpPr>
            <a:spLocks noGrp="1"/>
          </p:cNvSpPr>
          <p:nvPr>
            <p:ph type="dt" sz="half" idx="10"/>
          </p:nvPr>
        </p:nvSpPr>
        <p:spPr/>
        <p:txBody>
          <a:bodyPr/>
          <a:lstStyle/>
          <a:p>
            <a:fld id="{DC9C75F7-98FD-4D05-8C3F-C506B544AE03}" type="datetimeFigureOut">
              <a:rPr lang="tr-TR" smtClean="0"/>
              <a:t>1.1.2017</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20D0E238-7050-4959-A490-93359CB179BA}" type="slidenum">
              <a:rPr lang="tr-TR" smtClean="0"/>
              <a:t>‹#›</a:t>
            </a:fld>
            <a:endParaRPr lang="tr-TR"/>
          </a:p>
        </p:txBody>
      </p:sp>
    </p:spTree>
    <p:extLst>
      <p:ext uri="{BB962C8B-B14F-4D97-AF65-F5344CB8AC3E}">
        <p14:creationId xmlns:p14="http://schemas.microsoft.com/office/powerpoint/2010/main" val="38535143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tr-T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r-TR"/>
          </a:p>
        </p:txBody>
      </p:sp>
      <p:sp>
        <p:nvSpPr>
          <p:cNvPr id="4" name="Date Placeholder 3"/>
          <p:cNvSpPr>
            <a:spLocks noGrp="1"/>
          </p:cNvSpPr>
          <p:nvPr>
            <p:ph type="dt" sz="half" idx="10"/>
          </p:nvPr>
        </p:nvSpPr>
        <p:spPr/>
        <p:txBody>
          <a:bodyPr/>
          <a:lstStyle/>
          <a:p>
            <a:fld id="{DC9C75F7-98FD-4D05-8C3F-C506B544AE03}" type="datetimeFigureOut">
              <a:rPr lang="tr-TR" smtClean="0"/>
              <a:t>1.1.2017</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20D0E238-7050-4959-A490-93359CB179BA}" type="slidenum">
              <a:rPr lang="tr-TR" smtClean="0"/>
              <a:t>‹#›</a:t>
            </a:fld>
            <a:endParaRPr lang="tr-TR"/>
          </a:p>
        </p:txBody>
      </p:sp>
    </p:spTree>
    <p:extLst>
      <p:ext uri="{BB962C8B-B14F-4D97-AF65-F5344CB8AC3E}">
        <p14:creationId xmlns:p14="http://schemas.microsoft.com/office/powerpoint/2010/main" val="2222303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3261975" y="412750"/>
            <a:ext cx="4114800" cy="8778875"/>
          </a:xfrm>
        </p:spPr>
        <p:txBody>
          <a:bodyPr vert="eaVert"/>
          <a:lstStyle/>
          <a:p>
            <a:r>
              <a:rPr lang="en-US"/>
              <a:t>Click to edit Master title style</a:t>
            </a:r>
            <a:endParaRPr lang="tr-TR"/>
          </a:p>
        </p:txBody>
      </p:sp>
      <p:sp>
        <p:nvSpPr>
          <p:cNvPr id="3" name="Vertical Text Placeholder 2"/>
          <p:cNvSpPr>
            <a:spLocks noGrp="1"/>
          </p:cNvSpPr>
          <p:nvPr>
            <p:ph type="body" orient="vert" idx="1"/>
          </p:nvPr>
        </p:nvSpPr>
        <p:spPr>
          <a:xfrm>
            <a:off x="914400" y="412750"/>
            <a:ext cx="12195175" cy="87788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r-TR"/>
          </a:p>
        </p:txBody>
      </p:sp>
      <p:sp>
        <p:nvSpPr>
          <p:cNvPr id="4" name="Date Placeholder 3"/>
          <p:cNvSpPr>
            <a:spLocks noGrp="1"/>
          </p:cNvSpPr>
          <p:nvPr>
            <p:ph type="dt" sz="half" idx="10"/>
          </p:nvPr>
        </p:nvSpPr>
        <p:spPr/>
        <p:txBody>
          <a:bodyPr/>
          <a:lstStyle/>
          <a:p>
            <a:fld id="{DC9C75F7-98FD-4D05-8C3F-C506B544AE03}" type="datetimeFigureOut">
              <a:rPr lang="tr-TR" smtClean="0"/>
              <a:t>1.1.2017</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20D0E238-7050-4959-A490-93359CB179BA}" type="slidenum">
              <a:rPr lang="tr-TR" smtClean="0"/>
              <a:t>‹#›</a:t>
            </a:fld>
            <a:endParaRPr lang="tr-TR"/>
          </a:p>
        </p:txBody>
      </p:sp>
    </p:spTree>
    <p:extLst>
      <p:ext uri="{BB962C8B-B14F-4D97-AF65-F5344CB8AC3E}">
        <p14:creationId xmlns:p14="http://schemas.microsoft.com/office/powerpoint/2010/main" val="42200640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 Title and Content - Whit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7281" y="9539950"/>
            <a:ext cx="4324273" cy="547857"/>
          </a:xfrm>
          <a:prstGeom prst="rect">
            <a:avLst/>
          </a:prstGeom>
        </p:spPr>
        <p:txBody>
          <a:bodyPr anchor="ctr"/>
          <a:lstStyle>
            <a:lvl1pPr algn="l">
              <a:defRPr sz="2000">
                <a:solidFill>
                  <a:schemeClr val="accent1"/>
                </a:solidFill>
              </a:defRPr>
            </a:lvl1pPr>
          </a:lstStyle>
          <a:p>
            <a:fld id="{ADB58DA1-B2F1-45C7-8646-C2825988B19D}" type="slidenum">
              <a:rPr lang="en-US" smtClean="0">
                <a:solidFill>
                  <a:srgbClr val="5B9BD5"/>
                </a:solidFill>
              </a:rPr>
              <a:pPr/>
              <a:t>‹#›</a:t>
            </a:fld>
            <a:endParaRPr lang="en-US" dirty="0">
              <a:solidFill>
                <a:srgbClr val="5B9BD5"/>
              </a:solidFill>
            </a:endParaRPr>
          </a:p>
        </p:txBody>
      </p:sp>
      <p:sp>
        <p:nvSpPr>
          <p:cNvPr id="2" name="Title 1"/>
          <p:cNvSpPr>
            <a:spLocks noGrp="1"/>
          </p:cNvSpPr>
          <p:nvPr>
            <p:ph type="title"/>
          </p:nvPr>
        </p:nvSpPr>
        <p:spPr>
          <a:xfrm>
            <a:off x="457280" y="547857"/>
            <a:ext cx="17376616" cy="960133"/>
          </a:xfrm>
          <a:prstGeom prst="rect">
            <a:avLst/>
          </a:prstGeom>
        </p:spPr>
        <p:txBody>
          <a:bodyPr anchor="t">
            <a:normAutofit/>
          </a:bodyPr>
          <a:lstStyle>
            <a:lvl1pPr>
              <a:defRPr sz="6402">
                <a:solidFill>
                  <a:schemeClr val="accent1"/>
                </a:solidFill>
              </a:defRPr>
            </a:lvl1pPr>
          </a:lstStyle>
          <a:p>
            <a:r>
              <a:rPr lang="en-US" dirty="0"/>
              <a:t>Click to edit Master title style</a:t>
            </a:r>
          </a:p>
        </p:txBody>
      </p:sp>
      <p:sp>
        <p:nvSpPr>
          <p:cNvPr id="3" name="Content Placeholder 2"/>
          <p:cNvSpPr>
            <a:spLocks noGrp="1"/>
          </p:cNvSpPr>
          <p:nvPr>
            <p:ph idx="1"/>
          </p:nvPr>
        </p:nvSpPr>
        <p:spPr>
          <a:xfrm>
            <a:off x="457280" y="2739283"/>
            <a:ext cx="17376616" cy="6529023"/>
          </a:xfrm>
          <a:prstGeom prst="rect">
            <a:avLst/>
          </a:prstGeom>
        </p:spPr>
        <p:txBody>
          <a:bodyPr/>
          <a:lstStyle>
            <a:lvl1pPr>
              <a:buClr>
                <a:schemeClr val="accent1"/>
              </a:buClr>
              <a:defRPr sz="4001">
                <a:solidFill>
                  <a:schemeClr val="tx2"/>
                </a:solidFill>
              </a:defRPr>
            </a:lvl1pPr>
            <a:lvl2pPr marL="1028880" indent="-342960">
              <a:buClr>
                <a:schemeClr val="accent1"/>
              </a:buClr>
              <a:buFont typeface="Arial" panose="020B0604020202020204" pitchFamily="34" charset="0"/>
              <a:buChar char="−"/>
              <a:defRPr>
                <a:solidFill>
                  <a:schemeClr val="tx2"/>
                </a:solidFill>
              </a:defRPr>
            </a:lvl2pPr>
            <a:lvl3pPr>
              <a:buClr>
                <a:schemeClr val="accent1"/>
              </a:buClr>
              <a:defRPr>
                <a:solidFill>
                  <a:schemeClr val="tx2"/>
                </a:solidFill>
              </a:defRPr>
            </a:lvl3pPr>
            <a:lvl4pPr marL="2400720" indent="-342960">
              <a:buClr>
                <a:schemeClr val="accent1"/>
              </a:buClr>
              <a:buFont typeface="Arial" panose="020B0604020202020204" pitchFamily="34" charset="0"/>
              <a:buChar char="−"/>
              <a:defRPr>
                <a:solidFill>
                  <a:schemeClr val="tx2"/>
                </a:solidFill>
              </a:defRPr>
            </a:lvl4pPr>
            <a:lvl5pPr marL="3086641" indent="-342960">
              <a:buClr>
                <a:schemeClr val="accent1"/>
              </a:buClr>
              <a:buFont typeface="Wingdings" panose="05000000000000000000" pitchFamily="2" charset="2"/>
              <a:buChar char="Ø"/>
              <a:defRPr>
                <a:solidFill>
                  <a:schemeClr val="tx2"/>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3" hasCustomPrompt="1"/>
          </p:nvPr>
        </p:nvSpPr>
        <p:spPr>
          <a:xfrm>
            <a:off x="457280" y="1534000"/>
            <a:ext cx="17376616" cy="936913"/>
          </a:xfrm>
          <a:prstGeom prst="rect">
            <a:avLst/>
          </a:prstGeom>
        </p:spPr>
        <p:txBody>
          <a:bodyPr/>
          <a:lstStyle>
            <a:lvl1pPr marL="0" indent="0">
              <a:buNone/>
              <a:defRPr>
                <a:solidFill>
                  <a:schemeClr val="tx2"/>
                </a:solidFill>
              </a:defRPr>
            </a:lvl1pPr>
          </a:lstStyle>
          <a:p>
            <a:pPr lvl="0"/>
            <a:r>
              <a:rPr lang="en-US" dirty="0"/>
              <a:t>Click to add text</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6081599" y="9585210"/>
            <a:ext cx="1752298" cy="457343"/>
          </a:xfrm>
          <a:prstGeom prst="rect">
            <a:avLst/>
          </a:prstGeom>
        </p:spPr>
      </p:pic>
    </p:spTree>
    <p:extLst>
      <p:ext uri="{BB962C8B-B14F-4D97-AF65-F5344CB8AC3E}">
        <p14:creationId xmlns:p14="http://schemas.microsoft.com/office/powerpoint/2010/main" val="24624705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tr-T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r-TR"/>
          </a:p>
        </p:txBody>
      </p:sp>
      <p:sp>
        <p:nvSpPr>
          <p:cNvPr id="4" name="Date Placeholder 3"/>
          <p:cNvSpPr>
            <a:spLocks noGrp="1"/>
          </p:cNvSpPr>
          <p:nvPr>
            <p:ph type="dt" sz="half" idx="10"/>
          </p:nvPr>
        </p:nvSpPr>
        <p:spPr/>
        <p:txBody>
          <a:bodyPr/>
          <a:lstStyle/>
          <a:p>
            <a:fld id="{DC9C75F7-98FD-4D05-8C3F-C506B544AE03}" type="datetimeFigureOut">
              <a:rPr lang="tr-TR" smtClean="0"/>
              <a:t>1.1.2017</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20D0E238-7050-4959-A490-93359CB179BA}" type="slidenum">
              <a:rPr lang="tr-TR" smtClean="0"/>
              <a:t>‹#›</a:t>
            </a:fld>
            <a:endParaRPr lang="tr-TR"/>
          </a:p>
        </p:txBody>
      </p:sp>
    </p:spTree>
    <p:extLst>
      <p:ext uri="{BB962C8B-B14F-4D97-AF65-F5344CB8AC3E}">
        <p14:creationId xmlns:p14="http://schemas.microsoft.com/office/powerpoint/2010/main" val="3862485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44625" y="6611938"/>
            <a:ext cx="15547975" cy="2044700"/>
          </a:xfrm>
        </p:spPr>
        <p:txBody>
          <a:bodyPr anchor="t"/>
          <a:lstStyle>
            <a:lvl1pPr algn="l">
              <a:defRPr sz="4000" b="1" cap="all"/>
            </a:lvl1pPr>
          </a:lstStyle>
          <a:p>
            <a:r>
              <a:rPr lang="en-US"/>
              <a:t>Click to edit Master title style</a:t>
            </a:r>
            <a:endParaRPr lang="tr-TR"/>
          </a:p>
        </p:txBody>
      </p:sp>
      <p:sp>
        <p:nvSpPr>
          <p:cNvPr id="3" name="Text Placeholder 2"/>
          <p:cNvSpPr>
            <a:spLocks noGrp="1"/>
          </p:cNvSpPr>
          <p:nvPr>
            <p:ph type="body" idx="1"/>
          </p:nvPr>
        </p:nvSpPr>
        <p:spPr>
          <a:xfrm>
            <a:off x="1444625" y="4360863"/>
            <a:ext cx="15547975" cy="2251075"/>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C9C75F7-98FD-4D05-8C3F-C506B544AE03}" type="datetimeFigureOut">
              <a:rPr lang="tr-TR" smtClean="0"/>
              <a:t>1.1.2017</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20D0E238-7050-4959-A490-93359CB179BA}" type="slidenum">
              <a:rPr lang="tr-TR" smtClean="0"/>
              <a:t>‹#›</a:t>
            </a:fld>
            <a:endParaRPr lang="tr-TR"/>
          </a:p>
        </p:txBody>
      </p:sp>
    </p:spTree>
    <p:extLst>
      <p:ext uri="{BB962C8B-B14F-4D97-AF65-F5344CB8AC3E}">
        <p14:creationId xmlns:p14="http://schemas.microsoft.com/office/powerpoint/2010/main" val="1656497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tr-TR"/>
          </a:p>
        </p:txBody>
      </p:sp>
      <p:sp>
        <p:nvSpPr>
          <p:cNvPr id="3" name="Content Placeholder 2"/>
          <p:cNvSpPr>
            <a:spLocks noGrp="1"/>
          </p:cNvSpPr>
          <p:nvPr>
            <p:ph sz="half" idx="1"/>
          </p:nvPr>
        </p:nvSpPr>
        <p:spPr>
          <a:xfrm>
            <a:off x="914400" y="2400300"/>
            <a:ext cx="8154988" cy="67913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r-TR"/>
          </a:p>
        </p:txBody>
      </p:sp>
      <p:sp>
        <p:nvSpPr>
          <p:cNvPr id="4" name="Content Placeholder 3"/>
          <p:cNvSpPr>
            <a:spLocks noGrp="1"/>
          </p:cNvSpPr>
          <p:nvPr>
            <p:ph sz="half" idx="2"/>
          </p:nvPr>
        </p:nvSpPr>
        <p:spPr>
          <a:xfrm>
            <a:off x="9221788" y="2400300"/>
            <a:ext cx="8154987" cy="67913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r-TR"/>
          </a:p>
        </p:txBody>
      </p:sp>
      <p:sp>
        <p:nvSpPr>
          <p:cNvPr id="5" name="Date Placeholder 4"/>
          <p:cNvSpPr>
            <a:spLocks noGrp="1"/>
          </p:cNvSpPr>
          <p:nvPr>
            <p:ph type="dt" sz="half" idx="10"/>
          </p:nvPr>
        </p:nvSpPr>
        <p:spPr/>
        <p:txBody>
          <a:bodyPr/>
          <a:lstStyle/>
          <a:p>
            <a:fld id="{DC9C75F7-98FD-4D05-8C3F-C506B544AE03}" type="datetimeFigureOut">
              <a:rPr lang="tr-TR" smtClean="0"/>
              <a:t>1.1.2017</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p:txBody>
          <a:bodyPr/>
          <a:lstStyle/>
          <a:p>
            <a:fld id="{20D0E238-7050-4959-A490-93359CB179BA}" type="slidenum">
              <a:rPr lang="tr-TR" smtClean="0"/>
              <a:t>‹#›</a:t>
            </a:fld>
            <a:endParaRPr lang="tr-TR"/>
          </a:p>
        </p:txBody>
      </p:sp>
    </p:spTree>
    <p:extLst>
      <p:ext uri="{BB962C8B-B14F-4D97-AF65-F5344CB8AC3E}">
        <p14:creationId xmlns:p14="http://schemas.microsoft.com/office/powerpoint/2010/main" val="4277514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tr-TR"/>
          </a:p>
        </p:txBody>
      </p:sp>
      <p:sp>
        <p:nvSpPr>
          <p:cNvPr id="3" name="Text Placeholder 2"/>
          <p:cNvSpPr>
            <a:spLocks noGrp="1"/>
          </p:cNvSpPr>
          <p:nvPr>
            <p:ph type="body" idx="1"/>
          </p:nvPr>
        </p:nvSpPr>
        <p:spPr>
          <a:xfrm>
            <a:off x="914400" y="2303463"/>
            <a:ext cx="8081963" cy="9604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914400" y="3263900"/>
            <a:ext cx="8081963" cy="59277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r-TR"/>
          </a:p>
        </p:txBody>
      </p:sp>
      <p:sp>
        <p:nvSpPr>
          <p:cNvPr id="5" name="Text Placeholder 4"/>
          <p:cNvSpPr>
            <a:spLocks noGrp="1"/>
          </p:cNvSpPr>
          <p:nvPr>
            <p:ph type="body" sz="quarter" idx="3"/>
          </p:nvPr>
        </p:nvSpPr>
        <p:spPr>
          <a:xfrm>
            <a:off x="9291638" y="2303463"/>
            <a:ext cx="8085137" cy="9604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9291638" y="3263900"/>
            <a:ext cx="8085137" cy="59277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r-TR"/>
          </a:p>
        </p:txBody>
      </p:sp>
      <p:sp>
        <p:nvSpPr>
          <p:cNvPr id="7" name="Date Placeholder 6"/>
          <p:cNvSpPr>
            <a:spLocks noGrp="1"/>
          </p:cNvSpPr>
          <p:nvPr>
            <p:ph type="dt" sz="half" idx="10"/>
          </p:nvPr>
        </p:nvSpPr>
        <p:spPr/>
        <p:txBody>
          <a:bodyPr/>
          <a:lstStyle/>
          <a:p>
            <a:fld id="{DC9C75F7-98FD-4D05-8C3F-C506B544AE03}" type="datetimeFigureOut">
              <a:rPr lang="tr-TR" smtClean="0"/>
              <a:t>1.1.2017</a:t>
            </a:fld>
            <a:endParaRPr lang="tr-TR"/>
          </a:p>
        </p:txBody>
      </p:sp>
      <p:sp>
        <p:nvSpPr>
          <p:cNvPr id="8" name="Footer Placeholder 7"/>
          <p:cNvSpPr>
            <a:spLocks noGrp="1"/>
          </p:cNvSpPr>
          <p:nvPr>
            <p:ph type="ftr" sz="quarter" idx="11"/>
          </p:nvPr>
        </p:nvSpPr>
        <p:spPr/>
        <p:txBody>
          <a:bodyPr/>
          <a:lstStyle/>
          <a:p>
            <a:endParaRPr lang="tr-TR"/>
          </a:p>
        </p:txBody>
      </p:sp>
      <p:sp>
        <p:nvSpPr>
          <p:cNvPr id="9" name="Slide Number Placeholder 8"/>
          <p:cNvSpPr>
            <a:spLocks noGrp="1"/>
          </p:cNvSpPr>
          <p:nvPr>
            <p:ph type="sldNum" sz="quarter" idx="12"/>
          </p:nvPr>
        </p:nvSpPr>
        <p:spPr/>
        <p:txBody>
          <a:bodyPr/>
          <a:lstStyle/>
          <a:p>
            <a:fld id="{20D0E238-7050-4959-A490-93359CB179BA}" type="slidenum">
              <a:rPr lang="tr-TR" smtClean="0"/>
              <a:t>‹#›</a:t>
            </a:fld>
            <a:endParaRPr lang="tr-TR"/>
          </a:p>
        </p:txBody>
      </p:sp>
    </p:spTree>
    <p:extLst>
      <p:ext uri="{BB962C8B-B14F-4D97-AF65-F5344CB8AC3E}">
        <p14:creationId xmlns:p14="http://schemas.microsoft.com/office/powerpoint/2010/main" val="2377327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tr-TR"/>
          </a:p>
        </p:txBody>
      </p:sp>
      <p:sp>
        <p:nvSpPr>
          <p:cNvPr id="3" name="Date Placeholder 2"/>
          <p:cNvSpPr>
            <a:spLocks noGrp="1"/>
          </p:cNvSpPr>
          <p:nvPr>
            <p:ph type="dt" sz="half" idx="10"/>
          </p:nvPr>
        </p:nvSpPr>
        <p:spPr/>
        <p:txBody>
          <a:bodyPr/>
          <a:lstStyle/>
          <a:p>
            <a:fld id="{DC9C75F7-98FD-4D05-8C3F-C506B544AE03}" type="datetimeFigureOut">
              <a:rPr lang="tr-TR" smtClean="0"/>
              <a:t>1.1.2017</a:t>
            </a:fld>
            <a:endParaRPr lang="tr-TR"/>
          </a:p>
        </p:txBody>
      </p:sp>
      <p:sp>
        <p:nvSpPr>
          <p:cNvPr id="4" name="Footer Placeholder 3"/>
          <p:cNvSpPr>
            <a:spLocks noGrp="1"/>
          </p:cNvSpPr>
          <p:nvPr>
            <p:ph type="ftr" sz="quarter" idx="11"/>
          </p:nvPr>
        </p:nvSpPr>
        <p:spPr/>
        <p:txBody>
          <a:bodyPr/>
          <a:lstStyle/>
          <a:p>
            <a:endParaRPr lang="tr-TR"/>
          </a:p>
        </p:txBody>
      </p:sp>
      <p:sp>
        <p:nvSpPr>
          <p:cNvPr id="5" name="Slide Number Placeholder 4"/>
          <p:cNvSpPr>
            <a:spLocks noGrp="1"/>
          </p:cNvSpPr>
          <p:nvPr>
            <p:ph type="sldNum" sz="quarter" idx="12"/>
          </p:nvPr>
        </p:nvSpPr>
        <p:spPr/>
        <p:txBody>
          <a:bodyPr/>
          <a:lstStyle/>
          <a:p>
            <a:fld id="{20D0E238-7050-4959-A490-93359CB179BA}" type="slidenum">
              <a:rPr lang="tr-TR" smtClean="0"/>
              <a:t>‹#›</a:t>
            </a:fld>
            <a:endParaRPr lang="tr-TR"/>
          </a:p>
        </p:txBody>
      </p:sp>
    </p:spTree>
    <p:extLst>
      <p:ext uri="{BB962C8B-B14F-4D97-AF65-F5344CB8AC3E}">
        <p14:creationId xmlns:p14="http://schemas.microsoft.com/office/powerpoint/2010/main" val="3243299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C9C75F7-98FD-4D05-8C3F-C506B544AE03}" type="datetimeFigureOut">
              <a:rPr lang="tr-TR" smtClean="0"/>
              <a:t>1.1.2017</a:t>
            </a:fld>
            <a:endParaRPr lang="tr-TR"/>
          </a:p>
        </p:txBody>
      </p:sp>
      <p:sp>
        <p:nvSpPr>
          <p:cNvPr id="3" name="Footer Placeholder 2"/>
          <p:cNvSpPr>
            <a:spLocks noGrp="1"/>
          </p:cNvSpPr>
          <p:nvPr>
            <p:ph type="ftr" sz="quarter" idx="11"/>
          </p:nvPr>
        </p:nvSpPr>
        <p:spPr/>
        <p:txBody>
          <a:bodyPr/>
          <a:lstStyle/>
          <a:p>
            <a:endParaRPr lang="tr-TR"/>
          </a:p>
        </p:txBody>
      </p:sp>
      <p:sp>
        <p:nvSpPr>
          <p:cNvPr id="4" name="Slide Number Placeholder 3"/>
          <p:cNvSpPr>
            <a:spLocks noGrp="1"/>
          </p:cNvSpPr>
          <p:nvPr>
            <p:ph type="sldNum" sz="quarter" idx="12"/>
          </p:nvPr>
        </p:nvSpPr>
        <p:spPr/>
        <p:txBody>
          <a:bodyPr/>
          <a:lstStyle/>
          <a:p>
            <a:fld id="{20D0E238-7050-4959-A490-93359CB179BA}" type="slidenum">
              <a:rPr lang="tr-TR" smtClean="0"/>
              <a:t>‹#›</a:t>
            </a:fld>
            <a:endParaRPr lang="tr-TR"/>
          </a:p>
        </p:txBody>
      </p:sp>
    </p:spTree>
    <p:extLst>
      <p:ext uri="{BB962C8B-B14F-4D97-AF65-F5344CB8AC3E}">
        <p14:creationId xmlns:p14="http://schemas.microsoft.com/office/powerpoint/2010/main" val="1958372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4400" y="409575"/>
            <a:ext cx="6018213" cy="1743075"/>
          </a:xfrm>
        </p:spPr>
        <p:txBody>
          <a:bodyPr anchor="b"/>
          <a:lstStyle>
            <a:lvl1pPr algn="l">
              <a:defRPr sz="2000" b="1"/>
            </a:lvl1pPr>
          </a:lstStyle>
          <a:p>
            <a:r>
              <a:rPr lang="en-US"/>
              <a:t>Click to edit Master title style</a:t>
            </a:r>
            <a:endParaRPr lang="tr-TR"/>
          </a:p>
        </p:txBody>
      </p:sp>
      <p:sp>
        <p:nvSpPr>
          <p:cNvPr id="3" name="Content Placeholder 2"/>
          <p:cNvSpPr>
            <a:spLocks noGrp="1"/>
          </p:cNvSpPr>
          <p:nvPr>
            <p:ph idx="1"/>
          </p:nvPr>
        </p:nvSpPr>
        <p:spPr>
          <a:xfrm>
            <a:off x="7151688" y="409575"/>
            <a:ext cx="10225087" cy="87820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r-TR"/>
          </a:p>
        </p:txBody>
      </p:sp>
      <p:sp>
        <p:nvSpPr>
          <p:cNvPr id="4" name="Text Placeholder 3"/>
          <p:cNvSpPr>
            <a:spLocks noGrp="1"/>
          </p:cNvSpPr>
          <p:nvPr>
            <p:ph type="body" sz="half" idx="2"/>
          </p:nvPr>
        </p:nvSpPr>
        <p:spPr>
          <a:xfrm>
            <a:off x="914400" y="2152650"/>
            <a:ext cx="6018213" cy="703897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C9C75F7-98FD-4D05-8C3F-C506B544AE03}" type="datetimeFigureOut">
              <a:rPr lang="tr-TR" smtClean="0"/>
              <a:t>1.1.2017</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p:txBody>
          <a:bodyPr/>
          <a:lstStyle/>
          <a:p>
            <a:fld id="{20D0E238-7050-4959-A490-93359CB179BA}" type="slidenum">
              <a:rPr lang="tr-TR" smtClean="0"/>
              <a:t>‹#›</a:t>
            </a:fld>
            <a:endParaRPr lang="tr-TR"/>
          </a:p>
        </p:txBody>
      </p:sp>
    </p:spTree>
    <p:extLst>
      <p:ext uri="{BB962C8B-B14F-4D97-AF65-F5344CB8AC3E}">
        <p14:creationId xmlns:p14="http://schemas.microsoft.com/office/powerpoint/2010/main" val="593851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584575" y="7202488"/>
            <a:ext cx="10975975" cy="850900"/>
          </a:xfrm>
        </p:spPr>
        <p:txBody>
          <a:bodyPr anchor="b"/>
          <a:lstStyle>
            <a:lvl1pPr algn="l">
              <a:defRPr sz="2000" b="1"/>
            </a:lvl1pPr>
          </a:lstStyle>
          <a:p>
            <a:r>
              <a:rPr lang="en-US"/>
              <a:t>Click to edit Master title style</a:t>
            </a:r>
            <a:endParaRPr lang="tr-TR"/>
          </a:p>
        </p:txBody>
      </p:sp>
      <p:sp>
        <p:nvSpPr>
          <p:cNvPr id="3" name="Picture Placeholder 2"/>
          <p:cNvSpPr>
            <a:spLocks noGrp="1"/>
          </p:cNvSpPr>
          <p:nvPr>
            <p:ph type="pic" idx="1"/>
          </p:nvPr>
        </p:nvSpPr>
        <p:spPr>
          <a:xfrm>
            <a:off x="3584575" y="919163"/>
            <a:ext cx="10975975" cy="6173787"/>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tr-TR"/>
          </a:p>
        </p:txBody>
      </p:sp>
      <p:sp>
        <p:nvSpPr>
          <p:cNvPr id="4" name="Text Placeholder 3"/>
          <p:cNvSpPr>
            <a:spLocks noGrp="1"/>
          </p:cNvSpPr>
          <p:nvPr>
            <p:ph type="body" sz="half" idx="2"/>
          </p:nvPr>
        </p:nvSpPr>
        <p:spPr>
          <a:xfrm>
            <a:off x="3584575" y="8053388"/>
            <a:ext cx="10975975" cy="120808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C9C75F7-98FD-4D05-8C3F-C506B544AE03}" type="datetimeFigureOut">
              <a:rPr lang="tr-TR" smtClean="0"/>
              <a:t>1.1.2017</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p:txBody>
          <a:bodyPr/>
          <a:lstStyle/>
          <a:p>
            <a:fld id="{20D0E238-7050-4959-A490-93359CB179BA}" type="slidenum">
              <a:rPr lang="tr-TR" smtClean="0"/>
              <a:t>‹#›</a:t>
            </a:fld>
            <a:endParaRPr lang="tr-TR"/>
          </a:p>
        </p:txBody>
      </p:sp>
    </p:spTree>
    <p:extLst>
      <p:ext uri="{BB962C8B-B14F-4D97-AF65-F5344CB8AC3E}">
        <p14:creationId xmlns:p14="http://schemas.microsoft.com/office/powerpoint/2010/main" val="1683910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4400" y="412750"/>
            <a:ext cx="16462375" cy="1714500"/>
          </a:xfrm>
          <a:prstGeom prst="rect">
            <a:avLst/>
          </a:prstGeom>
        </p:spPr>
        <p:txBody>
          <a:bodyPr vert="horz" lIns="91440" tIns="45720" rIns="91440" bIns="45720" rtlCol="0" anchor="ctr">
            <a:normAutofit/>
          </a:bodyPr>
          <a:lstStyle/>
          <a:p>
            <a:r>
              <a:rPr lang="en-US"/>
              <a:t>Click to edit Master title style</a:t>
            </a:r>
            <a:endParaRPr lang="tr-TR"/>
          </a:p>
        </p:txBody>
      </p:sp>
      <p:sp>
        <p:nvSpPr>
          <p:cNvPr id="3" name="Text Placeholder 2"/>
          <p:cNvSpPr>
            <a:spLocks noGrp="1"/>
          </p:cNvSpPr>
          <p:nvPr>
            <p:ph type="body" idx="1"/>
          </p:nvPr>
        </p:nvSpPr>
        <p:spPr>
          <a:xfrm>
            <a:off x="914400" y="2400300"/>
            <a:ext cx="16462375" cy="679132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r-TR"/>
          </a:p>
        </p:txBody>
      </p:sp>
      <p:sp>
        <p:nvSpPr>
          <p:cNvPr id="4" name="Date Placeholder 3"/>
          <p:cNvSpPr>
            <a:spLocks noGrp="1"/>
          </p:cNvSpPr>
          <p:nvPr>
            <p:ph type="dt" sz="half" idx="2"/>
          </p:nvPr>
        </p:nvSpPr>
        <p:spPr>
          <a:xfrm>
            <a:off x="914400" y="9537700"/>
            <a:ext cx="4268788" cy="547688"/>
          </a:xfrm>
          <a:prstGeom prst="rect">
            <a:avLst/>
          </a:prstGeom>
        </p:spPr>
        <p:txBody>
          <a:bodyPr vert="horz" lIns="91440" tIns="45720" rIns="91440" bIns="45720" rtlCol="0" anchor="ctr"/>
          <a:lstStyle>
            <a:lvl1pPr algn="l">
              <a:defRPr sz="1200">
                <a:solidFill>
                  <a:schemeClr val="tx1">
                    <a:tint val="75000"/>
                  </a:schemeClr>
                </a:solidFill>
              </a:defRPr>
            </a:lvl1pPr>
          </a:lstStyle>
          <a:p>
            <a:fld id="{DC9C75F7-98FD-4D05-8C3F-C506B544AE03}" type="datetimeFigureOut">
              <a:rPr lang="tr-TR" smtClean="0"/>
              <a:t>1.1.2017</a:t>
            </a:fld>
            <a:endParaRPr lang="tr-TR"/>
          </a:p>
        </p:txBody>
      </p:sp>
      <p:sp>
        <p:nvSpPr>
          <p:cNvPr id="5" name="Footer Placeholder 4"/>
          <p:cNvSpPr>
            <a:spLocks noGrp="1"/>
          </p:cNvSpPr>
          <p:nvPr>
            <p:ph type="ftr" sz="quarter" idx="3"/>
          </p:nvPr>
        </p:nvSpPr>
        <p:spPr>
          <a:xfrm>
            <a:off x="6249988" y="9537700"/>
            <a:ext cx="5791200" cy="547688"/>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tr-TR"/>
          </a:p>
        </p:txBody>
      </p:sp>
      <p:sp>
        <p:nvSpPr>
          <p:cNvPr id="6" name="Slide Number Placeholder 5"/>
          <p:cNvSpPr>
            <a:spLocks noGrp="1"/>
          </p:cNvSpPr>
          <p:nvPr>
            <p:ph type="sldNum" sz="quarter" idx="4"/>
          </p:nvPr>
        </p:nvSpPr>
        <p:spPr>
          <a:xfrm>
            <a:off x="13107988" y="9537700"/>
            <a:ext cx="4268787" cy="547688"/>
          </a:xfrm>
          <a:prstGeom prst="rect">
            <a:avLst/>
          </a:prstGeom>
        </p:spPr>
        <p:txBody>
          <a:bodyPr vert="horz" lIns="91440" tIns="45720" rIns="91440" bIns="45720" rtlCol="0" anchor="ctr"/>
          <a:lstStyle>
            <a:lvl1pPr algn="r">
              <a:defRPr sz="1200">
                <a:solidFill>
                  <a:schemeClr val="tx1">
                    <a:tint val="75000"/>
                  </a:schemeClr>
                </a:solidFill>
              </a:defRPr>
            </a:lvl1pPr>
          </a:lstStyle>
          <a:p>
            <a:fld id="{20D0E238-7050-4959-A490-93359CB179BA}" type="slidenum">
              <a:rPr lang="tr-TR" smtClean="0"/>
              <a:t>‹#›</a:t>
            </a:fld>
            <a:endParaRPr lang="tr-TR"/>
          </a:p>
        </p:txBody>
      </p:sp>
    </p:spTree>
    <p:extLst>
      <p:ext uri="{BB962C8B-B14F-4D97-AF65-F5344CB8AC3E}">
        <p14:creationId xmlns:p14="http://schemas.microsoft.com/office/powerpoint/2010/main" val="4016043620"/>
      </p:ext>
    </p:extLst>
  </p:cSld>
  <p:clrMap bg1="lt1" tx1="dk1" bg2="lt2" tx2="dk2" accent1="accent1" accent2="accent2" accent3="accent3" accent4="accent4" accent5="accent5" accent6="accent6" hlink="hlink" folHlink="folHlink"/>
  <p:sldLayoutIdLst>
    <p:sldLayoutId id="2147483651"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 id="2147483660" r:id="rId10"/>
    <p:sldLayoutId id="2147483661" r:id="rId11"/>
    <p:sldLayoutId id="2147483675" r:id="rId1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12.xml"/><Relationship Id="rId4" Type="http://schemas.openxmlformats.org/officeDocument/2006/relationships/image" Target="../media/image35.png"/></Relationships>
</file>

<file path=ppt/slides/_rels/slide11.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 Id="rId9" Type="http://schemas.openxmlformats.org/officeDocument/2006/relationships/image" Target="../media/image6.png"/></Relationships>
</file>

<file path=ppt/slides/_rels/slide13.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 Id="rId9"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0.xml"/><Relationship Id="rId1" Type="http://schemas.openxmlformats.org/officeDocument/2006/relationships/slideLayout" Target="../slideLayouts/slideLayout12.xml"/><Relationship Id="rId5" Type="http://schemas.openxmlformats.org/officeDocument/2006/relationships/image" Target="../media/image41.png"/><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12.xml"/><Relationship Id="rId5" Type="http://schemas.openxmlformats.org/officeDocument/2006/relationships/image" Target="../media/image43.png"/><Relationship Id="rId4" Type="http://schemas.openxmlformats.org/officeDocument/2006/relationships/image" Target="../media/image42.png"/></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12.xml"/><Relationship Id="rId4" Type="http://schemas.openxmlformats.org/officeDocument/2006/relationships/image" Target="../media/image44.png"/></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themeOverride" Target="../theme/themeOverride1.xml"/><Relationship Id="rId5" Type="http://schemas.openxmlformats.org/officeDocument/2006/relationships/image" Target="../media/image4.png"/><Relationship Id="rId4" Type="http://schemas.openxmlformats.org/officeDocument/2006/relationships/image" Target="../media/image6.png"/></Relationships>
</file>

<file path=ppt/slides/_rels/slide2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46.png"/></Relationships>
</file>

<file path=ppt/slides/_rels/slide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29.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3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 Id="rId4" Type="http://schemas.openxmlformats.org/officeDocument/2006/relationships/image" Target="../media/image59.PNG"/></Relationships>
</file>

<file path=ppt/slides/_rels/slide3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3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4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4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49.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68.png"/><Relationship Id="rId7" Type="http://schemas.openxmlformats.org/officeDocument/2006/relationships/image" Target="../media/image72.png"/><Relationship Id="rId12" Type="http://schemas.openxmlformats.org/officeDocument/2006/relationships/image" Target="../media/image76.PNG"/><Relationship Id="rId2" Type="http://schemas.openxmlformats.org/officeDocument/2006/relationships/image" Target="../media/image67.png"/><Relationship Id="rId1" Type="http://schemas.openxmlformats.org/officeDocument/2006/relationships/slideLayout" Target="../slideLayouts/slideLayout2.xml"/><Relationship Id="rId6" Type="http://schemas.openxmlformats.org/officeDocument/2006/relationships/image" Target="../media/image71.png"/><Relationship Id="rId11" Type="http://schemas.openxmlformats.org/officeDocument/2006/relationships/image" Target="../media/image6.png"/><Relationship Id="rId5" Type="http://schemas.openxmlformats.org/officeDocument/2006/relationships/image" Target="../media/image70.png"/><Relationship Id="rId10" Type="http://schemas.openxmlformats.org/officeDocument/2006/relationships/image" Target="../media/image75.png"/><Relationship Id="rId4" Type="http://schemas.openxmlformats.org/officeDocument/2006/relationships/image" Target="../media/image69.png"/><Relationship Id="rId9" Type="http://schemas.openxmlformats.org/officeDocument/2006/relationships/image" Target="../media/image74.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5.png"/><Relationship Id="rId7"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6.png"/><Relationship Id="rId9" Type="http://schemas.openxmlformats.org/officeDocument/2006/relationships/image" Target="../media/image14.png"/></Relationships>
</file>

<file path=ppt/slides/_rels/slide7.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32.png"/><Relationship Id="rId3" Type="http://schemas.openxmlformats.org/officeDocument/2006/relationships/image" Target="../media/image22.png"/><Relationship Id="rId7" Type="http://schemas.openxmlformats.org/officeDocument/2006/relationships/image" Target="../media/image26.png"/><Relationship Id="rId12" Type="http://schemas.openxmlformats.org/officeDocument/2006/relationships/image" Target="../media/image31.png"/><Relationship Id="rId2" Type="http://schemas.openxmlformats.org/officeDocument/2006/relationships/image" Target="../media/image21.png"/><Relationship Id="rId16"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25.png"/><Relationship Id="rId11" Type="http://schemas.openxmlformats.org/officeDocument/2006/relationships/image" Target="../media/image30.png"/><Relationship Id="rId5" Type="http://schemas.openxmlformats.org/officeDocument/2006/relationships/image" Target="../media/image24.png"/><Relationship Id="rId15" Type="http://schemas.openxmlformats.org/officeDocument/2006/relationships/image" Target="../media/image34.png"/><Relationship Id="rId10" Type="http://schemas.openxmlformats.org/officeDocument/2006/relationships/image" Target="../media/image29.png"/><Relationship Id="rId4" Type="http://schemas.openxmlformats.org/officeDocument/2006/relationships/image" Target="../media/image23.png"/><Relationship Id="rId9" Type="http://schemas.openxmlformats.org/officeDocument/2006/relationships/image" Target="../media/image28.png"/><Relationship Id="rId14" Type="http://schemas.openxmlformats.org/officeDocument/2006/relationships/image" Target="../media/image33.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7936677" y="1847945"/>
            <a:ext cx="2323284" cy="7295336"/>
          </a:xfrm>
          <a:prstGeom prst="rect">
            <a:avLst/>
          </a:prstGeom>
        </p:spPr>
      </p:pic>
      <p:sp>
        <p:nvSpPr>
          <p:cNvPr id="16" name="TextBox 15"/>
          <p:cNvSpPr txBox="1"/>
          <p:nvPr/>
        </p:nvSpPr>
        <p:spPr>
          <a:xfrm>
            <a:off x="2257558" y="5793159"/>
            <a:ext cx="13681520" cy="1277273"/>
          </a:xfrm>
          <a:prstGeom prst="rect">
            <a:avLst/>
          </a:prstGeom>
          <a:noFill/>
        </p:spPr>
        <p:txBody>
          <a:bodyPr wrap="square" rtlCol="0">
            <a:spAutoFit/>
          </a:bodyPr>
          <a:lstStyle/>
          <a:p>
            <a:pPr algn="ctr"/>
            <a:r>
              <a:rPr lang="tr-TR" sz="7700" dirty="0">
                <a:solidFill>
                  <a:schemeClr val="accent5">
                    <a:lumMod val="75000"/>
                  </a:schemeClr>
                </a:solidFill>
                <a:latin typeface="Novecento sans wide Book" pitchFamily="50" charset="-94"/>
              </a:rPr>
              <a:t>Introduction to</a:t>
            </a:r>
            <a:r>
              <a:rPr lang="en-US" sz="7700" dirty="0">
                <a:solidFill>
                  <a:schemeClr val="accent5">
                    <a:lumMod val="75000"/>
                  </a:schemeClr>
                </a:solidFill>
                <a:latin typeface="Novecento sans wide Book" pitchFamily="50" charset="-94"/>
              </a:rPr>
              <a:t> </a:t>
            </a:r>
            <a:r>
              <a:rPr lang="tr-TR" sz="7700" dirty="0">
                <a:solidFill>
                  <a:schemeClr val="accent5">
                    <a:lumMod val="75000"/>
                  </a:schemeClr>
                </a:solidFill>
                <a:latin typeface="Novecento sans wide Book" pitchFamily="50" charset="-94"/>
              </a:rPr>
              <a:t>Docker</a:t>
            </a:r>
            <a:r>
              <a:rPr lang="en-US" sz="7700" dirty="0">
                <a:solidFill>
                  <a:schemeClr val="accent5">
                    <a:lumMod val="75000"/>
                  </a:schemeClr>
                </a:solidFill>
                <a:latin typeface="Novecento sans wide Book" pitchFamily="50" charset="-94"/>
              </a:rPr>
              <a:t> Containers</a:t>
            </a:r>
            <a:endParaRPr lang="tr-TR" sz="7700" dirty="0">
              <a:solidFill>
                <a:schemeClr val="accent5">
                  <a:lumMod val="75000"/>
                </a:schemeClr>
              </a:solidFill>
              <a:latin typeface="Novecento sans wide Book" pitchFamily="50" charset="-94"/>
            </a:endParaRPr>
          </a:p>
        </p:txBody>
      </p:sp>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42210" y="1848404"/>
            <a:ext cx="4712217" cy="3647209"/>
          </a:xfrm>
          <a:prstGeom prst="rect">
            <a:avLst/>
          </a:prstGeom>
        </p:spPr>
      </p:pic>
    </p:spTree>
    <p:extLst>
      <p:ext uri="{BB962C8B-B14F-4D97-AF65-F5344CB8AC3E}">
        <p14:creationId xmlns:p14="http://schemas.microsoft.com/office/powerpoint/2010/main" val="13258382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4" name="TextBox 3"/>
          <p:cNvSpPr txBox="1"/>
          <p:nvPr/>
        </p:nvSpPr>
        <p:spPr>
          <a:xfrm>
            <a:off x="1600685" y="22521"/>
            <a:ext cx="14817710" cy="938719"/>
          </a:xfrm>
          <a:prstGeom prst="rect">
            <a:avLst/>
          </a:prstGeom>
          <a:noFill/>
        </p:spPr>
        <p:txBody>
          <a:bodyPr wrap="square" rtlCol="0">
            <a:spAutoFit/>
          </a:bodyPr>
          <a:lstStyle/>
          <a:p>
            <a:pPr algn="ctr"/>
            <a:r>
              <a:rPr lang="en-US" sz="5400" dirty="0">
                <a:solidFill>
                  <a:schemeClr val="accent5">
                    <a:lumMod val="75000"/>
                  </a:schemeClr>
                </a:solidFill>
                <a:latin typeface="Novecento sans wide Book" pitchFamily="50" charset="-94"/>
              </a:rPr>
              <a:t>The Solution</a:t>
            </a:r>
            <a:endParaRPr lang="tr-TR" sz="5400" dirty="0">
              <a:solidFill>
                <a:schemeClr val="accent5">
                  <a:lumMod val="75000"/>
                </a:schemeClr>
              </a:solidFill>
              <a:latin typeface="Novecento sans wide Book" pitchFamily="50" charset="-94"/>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8406049" y="-3302425"/>
            <a:ext cx="1168254" cy="9003175"/>
          </a:xfrm>
          <a:prstGeom prst="rect">
            <a:avLst/>
          </a:prstGeom>
        </p:spPr>
      </p:pic>
      <p:pic>
        <p:nvPicPr>
          <p:cNvPr id="5" name="Picture 4"/>
          <p:cNvPicPr>
            <a:picLocks noChangeAspect="1"/>
          </p:cNvPicPr>
          <p:nvPr/>
        </p:nvPicPr>
        <p:blipFill>
          <a:blip r:embed="rId4">
            <a:alphaModFix/>
            <a:extLst>
              <a:ext uri="{28A0092B-C50C-407E-A947-70E740481C1C}">
                <a14:useLocalDpi xmlns:a14="http://schemas.microsoft.com/office/drawing/2010/main" val="0"/>
              </a:ext>
            </a:extLst>
          </a:blip>
          <a:stretch>
            <a:fillRect/>
          </a:stretch>
        </p:blipFill>
        <p:spPr>
          <a:xfrm>
            <a:off x="2304827" y="1553754"/>
            <a:ext cx="13681520" cy="7695856"/>
          </a:xfrm>
          <a:prstGeom prst="rect">
            <a:avLst/>
          </a:prstGeom>
          <a:noFill/>
          <a:ln>
            <a:solidFill>
              <a:schemeClr val="tx1"/>
            </a:solidFill>
          </a:ln>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61994585"/>
      </p:ext>
    </p:extLst>
  </p:cSld>
  <p:clrMapOvr>
    <a:masterClrMapping/>
  </p:clrMapOvr>
  <p:transition spd="slow">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chor="t">
            <a:normAutofit/>
          </a:bodyPr>
          <a:lstStyle/>
          <a:p>
            <a:pPr marL="0" indent="0">
              <a:buNone/>
            </a:pPr>
            <a:r>
              <a:rPr lang="en-US" sz="5400" dirty="0">
                <a:solidFill>
                  <a:schemeClr val="accent5">
                    <a:lumMod val="75000"/>
                  </a:schemeClr>
                </a:solidFill>
                <a:latin typeface="Novecento sans wide Book" pitchFamily="50" charset="-94"/>
                <a:cs typeface="Klavika" panose="020B0706030404030204" pitchFamily="34" charset="0"/>
              </a:rPr>
              <a:t>An operating system–level virtualization method for running multiple isolated Linux systems (containers) on a single control host.</a:t>
            </a:r>
          </a:p>
          <a:p>
            <a:endParaRPr lang="en-US" sz="5401" dirty="0"/>
          </a:p>
        </p:txBody>
      </p:sp>
      <p:pic>
        <p:nvPicPr>
          <p:cNvPr id="4" name="Picture 3"/>
          <p:cNvPicPr>
            <a:picLocks noChangeAspect="1"/>
          </p:cNvPicPr>
          <p:nvPr/>
        </p:nvPicPr>
        <p:blipFill rotWithShape="1">
          <a:blip r:embed="rId2">
            <a:alphaModFix/>
            <a:extLst>
              <a:ext uri="{28A0092B-C50C-407E-A947-70E740481C1C}">
                <a14:useLocalDpi xmlns:a14="http://schemas.microsoft.com/office/drawing/2010/main" val="0"/>
              </a:ext>
            </a:extLst>
          </a:blip>
          <a:srcRect l="20417" t="13889" r="10625" b="10185"/>
          <a:stretch>
            <a:fillRect/>
          </a:stretch>
        </p:blipFill>
        <p:spPr>
          <a:xfrm>
            <a:off x="11398637" y="6524264"/>
            <a:ext cx="5258713" cy="3256908"/>
          </a:xfrm>
          <a:prstGeom prst="rect">
            <a:avLst/>
          </a:prstGeom>
          <a:noFill/>
          <a:ln>
            <a:solidFill>
              <a:schemeClr val="tx1"/>
            </a:solidFill>
          </a:ln>
          <a:effectLst>
            <a:outerShdw blurRad="63500" sx="102000" sy="102000" algn="ctr" rotWithShape="0">
              <a:prstClr val="black">
                <a:alpha val="40000"/>
              </a:prstClr>
            </a:outerShdw>
          </a:effectLst>
        </p:spPr>
      </p:pic>
      <p:pic>
        <p:nvPicPr>
          <p:cNvPr id="6" name="Picture 5"/>
          <p:cNvPicPr>
            <a:picLocks noChangeAspect="1"/>
          </p:cNvPicPr>
          <p:nvPr/>
        </p:nvPicPr>
        <p:blipFill>
          <a:blip r:embed="rId3">
            <a:alphaModFix/>
            <a:extLst>
              <a:ext uri="{28A0092B-C50C-407E-A947-70E740481C1C}">
                <a14:useLocalDpi xmlns:a14="http://schemas.microsoft.com/office/drawing/2010/main" val="0"/>
              </a:ext>
            </a:extLst>
          </a:blip>
          <a:stretch>
            <a:fillRect/>
          </a:stretch>
        </p:blipFill>
        <p:spPr>
          <a:xfrm>
            <a:off x="3622511" y="6409340"/>
            <a:ext cx="2958026" cy="3486755"/>
          </a:xfrm>
          <a:prstGeom prst="rect">
            <a:avLst/>
          </a:prstGeom>
          <a:noFill/>
          <a:ln>
            <a:solidFill>
              <a:schemeClr val="tx1"/>
            </a:solidFill>
          </a:ln>
          <a:effectLst>
            <a:outerShdw blurRad="63500" sx="102000" sy="102000" algn="ctr" rotWithShape="0">
              <a:prstClr val="black">
                <a:alpha val="40000"/>
              </a:prstClr>
            </a:outerShdw>
          </a:effectLst>
        </p:spPr>
      </p:pic>
      <p:sp>
        <p:nvSpPr>
          <p:cNvPr id="7" name="TextBox 6"/>
          <p:cNvSpPr txBox="1"/>
          <p:nvPr/>
        </p:nvSpPr>
        <p:spPr>
          <a:xfrm>
            <a:off x="4967098" y="22521"/>
            <a:ext cx="8136904" cy="861774"/>
          </a:xfrm>
          <a:prstGeom prst="rect">
            <a:avLst/>
          </a:prstGeom>
          <a:noFill/>
        </p:spPr>
        <p:txBody>
          <a:bodyPr wrap="square" rtlCol="0">
            <a:spAutoFit/>
          </a:bodyPr>
          <a:lstStyle/>
          <a:p>
            <a:pPr algn="ctr"/>
            <a:r>
              <a:rPr lang="tr-TR" sz="5000" dirty="0">
                <a:solidFill>
                  <a:schemeClr val="accent5">
                    <a:lumMod val="75000"/>
                  </a:schemeClr>
                </a:solidFill>
                <a:latin typeface="Novecento sans wide Book" pitchFamily="50" charset="-94"/>
              </a:rPr>
              <a:t>Linux Containers</a:t>
            </a:r>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a:off x="8406049" y="-3302425"/>
            <a:ext cx="1168254" cy="9003175"/>
          </a:xfrm>
          <a:prstGeom prst="rect">
            <a:avLst/>
          </a:prstGeom>
        </p:spPr>
      </p:pic>
    </p:spTree>
    <p:extLst>
      <p:ext uri="{BB962C8B-B14F-4D97-AF65-F5344CB8AC3E}">
        <p14:creationId xmlns:p14="http://schemas.microsoft.com/office/powerpoint/2010/main" val="1283452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Line 1"/>
          <p:cNvSpPr>
            <a:spLocks noChangeShapeType="1"/>
          </p:cNvSpPr>
          <p:nvPr/>
        </p:nvSpPr>
        <p:spPr bwMode="auto">
          <a:xfrm>
            <a:off x="833359" y="6175582"/>
            <a:ext cx="16185786" cy="1193"/>
          </a:xfrm>
          <a:prstGeom prst="line">
            <a:avLst/>
          </a:prstGeom>
          <a:noFill/>
          <a:ln w="63500" cap="flat">
            <a:solidFill>
              <a:schemeClr val="tx1"/>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pPr defTabSz="1371874"/>
            <a:endParaRPr lang="en-US" sz="600">
              <a:solidFill>
                <a:srgbClr val="394D54"/>
              </a:solidFill>
            </a:endParaRPr>
          </a:p>
        </p:txBody>
      </p:sp>
      <p:sp>
        <p:nvSpPr>
          <p:cNvPr id="25602" name="Rectangle 2"/>
          <p:cNvSpPr>
            <a:spLocks/>
          </p:cNvSpPr>
          <p:nvPr/>
        </p:nvSpPr>
        <p:spPr bwMode="auto">
          <a:xfrm>
            <a:off x="1824488" y="2155747"/>
            <a:ext cx="2135200" cy="415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defTabSz="1371874"/>
            <a:r>
              <a:rPr lang="en-US" sz="2701" dirty="0">
                <a:solidFill>
                  <a:srgbClr val="394D54"/>
                </a:solidFill>
                <a:ea typeface="Gill Sans" charset="0"/>
                <a:cs typeface="Gill Sans" charset="0"/>
              </a:rPr>
              <a:t>Static website</a:t>
            </a:r>
          </a:p>
        </p:txBody>
      </p:sp>
      <p:sp>
        <p:nvSpPr>
          <p:cNvPr id="25603" name="Rectangle 3"/>
          <p:cNvSpPr>
            <a:spLocks/>
          </p:cNvSpPr>
          <p:nvPr/>
        </p:nvSpPr>
        <p:spPr bwMode="auto">
          <a:xfrm>
            <a:off x="7751411" y="2199244"/>
            <a:ext cx="2167388" cy="415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defTabSz="1371874"/>
            <a:r>
              <a:rPr lang="en-US" sz="2701">
                <a:solidFill>
                  <a:srgbClr val="394D54"/>
                </a:solidFill>
                <a:ea typeface="Gill Sans" charset="0"/>
                <a:cs typeface="Gill Sans" charset="0"/>
              </a:rPr>
              <a:t>Web frontend </a:t>
            </a:r>
          </a:p>
        </p:txBody>
      </p:sp>
      <p:sp>
        <p:nvSpPr>
          <p:cNvPr id="25604" name="Rectangle 4"/>
          <p:cNvSpPr>
            <a:spLocks/>
          </p:cNvSpPr>
          <p:nvPr/>
        </p:nvSpPr>
        <p:spPr bwMode="auto">
          <a:xfrm>
            <a:off x="5159755" y="2193158"/>
            <a:ext cx="1308050" cy="415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defTabSz="1371874"/>
            <a:r>
              <a:rPr lang="en-US" sz="2701">
                <a:solidFill>
                  <a:srgbClr val="394D54"/>
                </a:solidFill>
                <a:ea typeface="Gill Sans" charset="0"/>
                <a:cs typeface="Gill Sans" charset="0"/>
              </a:rPr>
              <a:t>User DB</a:t>
            </a:r>
          </a:p>
        </p:txBody>
      </p:sp>
      <p:sp>
        <p:nvSpPr>
          <p:cNvPr id="25605" name="Rectangle 5"/>
          <p:cNvSpPr>
            <a:spLocks/>
          </p:cNvSpPr>
          <p:nvPr/>
        </p:nvSpPr>
        <p:spPr bwMode="auto">
          <a:xfrm>
            <a:off x="11073982" y="2183274"/>
            <a:ext cx="1038746" cy="415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defTabSz="1371874"/>
            <a:r>
              <a:rPr lang="en-US" sz="2701" dirty="0">
                <a:solidFill>
                  <a:srgbClr val="394D54"/>
                </a:solidFill>
                <a:ea typeface="Gill Sans" charset="0"/>
                <a:cs typeface="Gill Sans" charset="0"/>
              </a:rPr>
              <a:t>Queue</a:t>
            </a:r>
          </a:p>
        </p:txBody>
      </p:sp>
      <p:sp>
        <p:nvSpPr>
          <p:cNvPr id="25606" name="Rectangle 6"/>
          <p:cNvSpPr>
            <a:spLocks/>
          </p:cNvSpPr>
          <p:nvPr/>
        </p:nvSpPr>
        <p:spPr bwMode="auto">
          <a:xfrm>
            <a:off x="13330263" y="2071769"/>
            <a:ext cx="1962076" cy="415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defTabSz="1371874"/>
            <a:r>
              <a:rPr lang="en-US" sz="2701" dirty="0">
                <a:solidFill>
                  <a:srgbClr val="394D54"/>
                </a:solidFill>
                <a:ea typeface="Gill Sans" charset="0"/>
                <a:cs typeface="Gill Sans" charset="0"/>
              </a:rPr>
              <a:t>Analytics DB</a:t>
            </a:r>
          </a:p>
        </p:txBody>
      </p:sp>
      <p:sp>
        <p:nvSpPr>
          <p:cNvPr id="25616" name="Rectangle 16"/>
          <p:cNvSpPr>
            <a:spLocks/>
          </p:cNvSpPr>
          <p:nvPr/>
        </p:nvSpPr>
        <p:spPr bwMode="auto">
          <a:xfrm>
            <a:off x="2224146" y="9357355"/>
            <a:ext cx="1848321"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defTabSz="1371874"/>
            <a:r>
              <a:rPr lang="en-US" sz="2400" dirty="0">
                <a:solidFill>
                  <a:srgbClr val="394D54"/>
                </a:solidFill>
                <a:ea typeface="Gill Sans" charset="0"/>
                <a:cs typeface="Gill Sans" charset="0"/>
              </a:rPr>
              <a:t>Development VM</a:t>
            </a:r>
          </a:p>
        </p:txBody>
      </p:sp>
      <p:sp>
        <p:nvSpPr>
          <p:cNvPr id="25617" name="Rectangle 17"/>
          <p:cNvSpPr>
            <a:spLocks/>
          </p:cNvSpPr>
          <p:nvPr/>
        </p:nvSpPr>
        <p:spPr bwMode="auto">
          <a:xfrm>
            <a:off x="4925202" y="9380829"/>
            <a:ext cx="136800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defTabSz="1371874"/>
            <a:r>
              <a:rPr lang="en-US" sz="2400" dirty="0">
                <a:solidFill>
                  <a:srgbClr val="394D54"/>
                </a:solidFill>
                <a:ea typeface="Gill Sans" charset="0"/>
                <a:cs typeface="Gill Sans" charset="0"/>
              </a:rPr>
              <a:t>QA server</a:t>
            </a:r>
          </a:p>
        </p:txBody>
      </p:sp>
      <p:sp>
        <p:nvSpPr>
          <p:cNvPr id="25618" name="Rectangle 18"/>
          <p:cNvSpPr>
            <a:spLocks/>
          </p:cNvSpPr>
          <p:nvPr/>
        </p:nvSpPr>
        <p:spPr bwMode="auto">
          <a:xfrm>
            <a:off x="9540481" y="9404107"/>
            <a:ext cx="173124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defTabSz="1371874"/>
            <a:r>
              <a:rPr lang="en-US" sz="2400" dirty="0">
                <a:solidFill>
                  <a:srgbClr val="394D54"/>
                </a:solidFill>
                <a:ea typeface="Gill Sans" charset="0"/>
                <a:cs typeface="Gill Sans" charset="0"/>
              </a:rPr>
              <a:t>Public Cloud</a:t>
            </a:r>
          </a:p>
        </p:txBody>
      </p:sp>
      <p:sp>
        <p:nvSpPr>
          <p:cNvPr id="25621" name="Rectangle 21"/>
          <p:cNvSpPr>
            <a:spLocks/>
          </p:cNvSpPr>
          <p:nvPr/>
        </p:nvSpPr>
        <p:spPr bwMode="auto">
          <a:xfrm>
            <a:off x="13926774" y="9343065"/>
            <a:ext cx="2298765"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defTabSz="1371874"/>
            <a:r>
              <a:rPr lang="en-US" sz="2400" dirty="0">
                <a:solidFill>
                  <a:srgbClr val="394D54"/>
                </a:solidFill>
                <a:ea typeface="Gill Sans" charset="0"/>
                <a:cs typeface="Gill Sans" charset="0"/>
              </a:rPr>
              <a:t>Contributor’s laptop</a:t>
            </a:r>
          </a:p>
        </p:txBody>
      </p:sp>
      <p:sp>
        <p:nvSpPr>
          <p:cNvPr id="3" name="TextBox 2"/>
          <p:cNvSpPr txBox="1"/>
          <p:nvPr/>
        </p:nvSpPr>
        <p:spPr>
          <a:xfrm rot="16200000">
            <a:off x="-1070993" y="3405555"/>
            <a:ext cx="3279965" cy="507960"/>
          </a:xfrm>
          <a:prstGeom prst="rect">
            <a:avLst/>
          </a:prstGeom>
          <a:noFill/>
        </p:spPr>
        <p:txBody>
          <a:bodyPr wrap="square" rtlCol="0">
            <a:spAutoFit/>
          </a:bodyPr>
          <a:lstStyle/>
          <a:p>
            <a:pPr algn="ctr" defTabSz="1371874"/>
            <a:r>
              <a:rPr lang="en-US" sz="2701" dirty="0">
                <a:solidFill>
                  <a:srgbClr val="394D54"/>
                </a:solidFill>
              </a:rPr>
              <a:t>Multiplicity of Stacks</a:t>
            </a:r>
          </a:p>
        </p:txBody>
      </p:sp>
      <p:sp>
        <p:nvSpPr>
          <p:cNvPr id="27" name="TextBox 26"/>
          <p:cNvSpPr txBox="1"/>
          <p:nvPr/>
        </p:nvSpPr>
        <p:spPr>
          <a:xfrm rot="16200000">
            <a:off x="-918673" y="7173254"/>
            <a:ext cx="3279965" cy="1339213"/>
          </a:xfrm>
          <a:prstGeom prst="rect">
            <a:avLst/>
          </a:prstGeom>
          <a:noFill/>
        </p:spPr>
        <p:txBody>
          <a:bodyPr wrap="square" rtlCol="0">
            <a:spAutoFit/>
          </a:bodyPr>
          <a:lstStyle/>
          <a:p>
            <a:pPr algn="ctr" defTabSz="1371874"/>
            <a:r>
              <a:rPr lang="en-US" sz="2701" dirty="0">
                <a:solidFill>
                  <a:srgbClr val="394D54"/>
                </a:solidFill>
              </a:rPr>
              <a:t>Multiplicity of hardware environments</a:t>
            </a:r>
          </a:p>
        </p:txBody>
      </p:sp>
      <p:sp>
        <p:nvSpPr>
          <p:cNvPr id="28" name="Rectangle 20"/>
          <p:cNvSpPr>
            <a:spLocks/>
          </p:cNvSpPr>
          <p:nvPr/>
        </p:nvSpPr>
        <p:spPr bwMode="auto">
          <a:xfrm>
            <a:off x="11669210" y="9357355"/>
            <a:ext cx="2370383"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defTabSz="1371874"/>
            <a:r>
              <a:rPr lang="en-US" sz="2400" dirty="0">
                <a:solidFill>
                  <a:srgbClr val="394D54"/>
                </a:solidFill>
                <a:ea typeface="Gill Sans" charset="0"/>
                <a:cs typeface="Gill Sans" charset="0"/>
              </a:rPr>
              <a:t>Production Cluster</a:t>
            </a:r>
          </a:p>
        </p:txBody>
      </p:sp>
      <p:pic>
        <p:nvPicPr>
          <p:cNvPr id="35" name="Picture 16"/>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71951" y="8302069"/>
            <a:ext cx="1616490" cy="1038923"/>
          </a:xfrm>
          <a:prstGeom prst="rect">
            <a:avLst/>
          </a:prstGeom>
          <a:noFill/>
          <a:ln>
            <a:noFill/>
          </a:ln>
          <a:extLst>
            <a:ext uri="{909E8E84-426E-40DD-AFC4-6F175D3DCCD1}">
              <a14:hiddenFill xmlns:a14="http://schemas.microsoft.com/office/drawing/2010/main">
                <a:solidFill>
                  <a:srgbClr val="FFFFFF">
                    <a:alpha val="39999"/>
                  </a:srgbClr>
                </a:solidFill>
              </a14:hiddenFill>
            </a:ext>
            <a:ext uri="{91240B29-F687-4F45-9708-019B960494DF}">
              <a14:hiddenLine xmlns:a14="http://schemas.microsoft.com/office/drawing/2010/main" w="12700" cap="flat">
                <a:solidFill>
                  <a:schemeClr val="tx1">
                    <a:alpha val="39999"/>
                  </a:schemeClr>
                </a:solidFill>
                <a:miter lim="800000"/>
                <a:headEnd/>
                <a:tailEnd/>
              </a14:hiddenLine>
            </a:ext>
          </a:extLst>
        </p:spPr>
      </p:pic>
      <p:sp>
        <p:nvSpPr>
          <p:cNvPr id="36" name="Rectangle 19"/>
          <p:cNvSpPr>
            <a:spLocks/>
          </p:cNvSpPr>
          <p:nvPr/>
        </p:nvSpPr>
        <p:spPr bwMode="auto">
          <a:xfrm>
            <a:off x="6514127" y="9380861"/>
            <a:ext cx="2723133"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defTabSz="1371874"/>
            <a:r>
              <a:rPr lang="en-US" sz="2400" dirty="0">
                <a:solidFill>
                  <a:srgbClr val="394D54"/>
                </a:solidFill>
                <a:ea typeface="Gill Sans" charset="0"/>
                <a:cs typeface="Gill Sans" charset="0"/>
              </a:rPr>
              <a:t>Customer Data Center</a:t>
            </a:r>
          </a:p>
        </p:txBody>
      </p:sp>
      <p:pic>
        <p:nvPicPr>
          <p:cNvPr id="38" name="Picture 19"/>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55739" y="8514455"/>
            <a:ext cx="1016923" cy="6141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9" name="Picture 17"/>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4723390" y="8577698"/>
            <a:ext cx="614751" cy="48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40" name="Picture 2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487724" y="8342155"/>
            <a:ext cx="1248869" cy="958743"/>
          </a:xfrm>
          <a:prstGeom prst="rect">
            <a:avLst/>
          </a:prstGeom>
          <a:noFill/>
          <a:ln>
            <a:noFill/>
          </a:ln>
          <a:extLst>
            <a:ext uri="{909E8E84-426E-40DD-AFC4-6F175D3DCCD1}">
              <a14:hiddenFill xmlns:a14="http://schemas.microsoft.com/office/drawing/2010/main">
                <a:solidFill>
                  <a:srgbClr val="FFFFFF">
                    <a:alpha val="39999"/>
                  </a:srgbClr>
                </a:solidFill>
              </a14:hiddenFill>
            </a:ext>
            <a:ext uri="{91240B29-F687-4F45-9708-019B960494DF}">
              <a14:hiddenLine xmlns:a14="http://schemas.microsoft.com/office/drawing/2010/main" w="12700" cap="flat">
                <a:solidFill>
                  <a:schemeClr val="tx1">
                    <a:alpha val="39999"/>
                  </a:schemeClr>
                </a:solidFill>
                <a:miter lim="800000"/>
                <a:headEnd/>
                <a:tailEnd/>
              </a14:hiddenLine>
            </a:ext>
          </a:extLst>
        </p:spPr>
      </p:pic>
      <p:pic>
        <p:nvPicPr>
          <p:cNvPr id="4" name="Picture 3"/>
          <p:cNvPicPr>
            <a:picLocks noChangeAspect="1"/>
          </p:cNvPicPr>
          <p:nvPr/>
        </p:nvPicPr>
        <p:blipFill>
          <a:blip r:embed="rId6" cstate="print"/>
          <a:stretch>
            <a:fillRect/>
          </a:stretch>
        </p:blipFill>
        <p:spPr>
          <a:xfrm>
            <a:off x="12438275" y="8094709"/>
            <a:ext cx="813701" cy="1118545"/>
          </a:xfrm>
          <a:prstGeom prst="rect">
            <a:avLst/>
          </a:prstGeom>
        </p:spPr>
      </p:pic>
      <p:pic>
        <p:nvPicPr>
          <p:cNvPr id="49" name="Picture 22"/>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835884" y="8192193"/>
            <a:ext cx="2089581" cy="1258666"/>
          </a:xfrm>
          <a:prstGeom prst="rect">
            <a:avLst/>
          </a:prstGeom>
          <a:noFill/>
          <a:ln>
            <a:noFill/>
          </a:ln>
          <a:extLst>
            <a:ext uri="{909E8E84-426E-40DD-AFC4-6F175D3DCCD1}">
              <a14:hiddenFill xmlns:a14="http://schemas.microsoft.com/office/drawing/2010/main">
                <a:solidFill>
                  <a:srgbClr val="FFFFFF">
                    <a:alpha val="39999"/>
                  </a:srgbClr>
                </a:solidFill>
              </a14:hiddenFill>
            </a:ext>
            <a:ext uri="{91240B29-F687-4F45-9708-019B960494DF}">
              <a14:hiddenLine xmlns:a14="http://schemas.microsoft.com/office/drawing/2010/main" w="12700" cap="flat">
                <a:solidFill>
                  <a:schemeClr val="tx1">
                    <a:alpha val="39999"/>
                  </a:schemeClr>
                </a:solidFill>
                <a:miter lim="800000"/>
                <a:headEnd/>
                <a:tailEnd/>
              </a14:hiddenLine>
            </a:ext>
          </a:extLst>
        </p:spPr>
      </p:pic>
      <p:sp>
        <p:nvSpPr>
          <p:cNvPr id="63" name="Freeform 62"/>
          <p:cNvSpPr/>
          <p:nvPr/>
        </p:nvSpPr>
        <p:spPr>
          <a:xfrm>
            <a:off x="10146599" y="2263029"/>
            <a:ext cx="266352" cy="143201"/>
          </a:xfrm>
          <a:custGeom>
            <a:avLst/>
            <a:gdLst>
              <a:gd name="connsiteX0" fmla="*/ 0 w 811164"/>
              <a:gd name="connsiteY0" fmla="*/ 0 h 436109"/>
              <a:gd name="connsiteX1" fmla="*/ 811164 w 811164"/>
              <a:gd name="connsiteY1" fmla="*/ 0 h 436109"/>
              <a:gd name="connsiteX2" fmla="*/ 811164 w 811164"/>
              <a:gd name="connsiteY2" fmla="*/ 436109 h 436109"/>
              <a:gd name="connsiteX3" fmla="*/ 0 w 811164"/>
              <a:gd name="connsiteY3" fmla="*/ 436109 h 436109"/>
              <a:gd name="connsiteX4" fmla="*/ 0 w 811164"/>
              <a:gd name="connsiteY4" fmla="*/ 0 h 436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1164" h="436109">
                <a:moveTo>
                  <a:pt x="0" y="0"/>
                </a:moveTo>
                <a:lnTo>
                  <a:pt x="811164" y="0"/>
                </a:lnTo>
                <a:lnTo>
                  <a:pt x="811164" y="436109"/>
                </a:lnTo>
                <a:lnTo>
                  <a:pt x="0" y="43610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14320" tIns="114320" rIns="114320" bIns="114320" numCol="1" spcCol="1270" anchor="ctr" anchorCtr="0">
            <a:noAutofit/>
          </a:bodyPr>
          <a:lstStyle/>
          <a:p>
            <a:pPr defTabSz="1333734">
              <a:lnSpc>
                <a:spcPct val="90000"/>
              </a:lnSpc>
              <a:spcBef>
                <a:spcPct val="0"/>
              </a:spcBef>
              <a:spcAft>
                <a:spcPct val="35000"/>
              </a:spcAft>
            </a:pPr>
            <a:endParaRPr lang="en-US" sz="3001" dirty="0">
              <a:solidFill>
                <a:srgbClr val="394D54">
                  <a:hueOff val="0"/>
                  <a:satOff val="0"/>
                  <a:lumOff val="0"/>
                  <a:alphaOff val="0"/>
                </a:srgbClr>
              </a:solidFill>
            </a:endParaRPr>
          </a:p>
        </p:txBody>
      </p:sp>
      <p:sp>
        <p:nvSpPr>
          <p:cNvPr id="66" name="Freeform 65"/>
          <p:cNvSpPr/>
          <p:nvPr/>
        </p:nvSpPr>
        <p:spPr>
          <a:xfrm>
            <a:off x="9553744" y="2844049"/>
            <a:ext cx="257761" cy="143201"/>
          </a:xfrm>
          <a:custGeom>
            <a:avLst/>
            <a:gdLst>
              <a:gd name="connsiteX0" fmla="*/ 0 w 784997"/>
              <a:gd name="connsiteY0" fmla="*/ 0 h 436109"/>
              <a:gd name="connsiteX1" fmla="*/ 784997 w 784997"/>
              <a:gd name="connsiteY1" fmla="*/ 0 h 436109"/>
              <a:gd name="connsiteX2" fmla="*/ 784997 w 784997"/>
              <a:gd name="connsiteY2" fmla="*/ 436109 h 436109"/>
              <a:gd name="connsiteX3" fmla="*/ 0 w 784997"/>
              <a:gd name="connsiteY3" fmla="*/ 436109 h 436109"/>
              <a:gd name="connsiteX4" fmla="*/ 0 w 784997"/>
              <a:gd name="connsiteY4" fmla="*/ 0 h 436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4997" h="436109">
                <a:moveTo>
                  <a:pt x="0" y="0"/>
                </a:moveTo>
                <a:lnTo>
                  <a:pt x="784997" y="0"/>
                </a:lnTo>
                <a:lnTo>
                  <a:pt x="784997" y="436109"/>
                </a:lnTo>
                <a:lnTo>
                  <a:pt x="0" y="43610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14320" tIns="114320" rIns="114320" bIns="114320" numCol="1" spcCol="1270" anchor="ctr" anchorCtr="0">
            <a:noAutofit/>
          </a:bodyPr>
          <a:lstStyle/>
          <a:p>
            <a:pPr algn="r" defTabSz="1333734">
              <a:lnSpc>
                <a:spcPct val="90000"/>
              </a:lnSpc>
              <a:spcBef>
                <a:spcPct val="0"/>
              </a:spcBef>
              <a:spcAft>
                <a:spcPct val="35000"/>
              </a:spcAft>
            </a:pPr>
            <a:endParaRPr lang="en-US" sz="3001" dirty="0">
              <a:solidFill>
                <a:srgbClr val="394D54">
                  <a:hueOff val="0"/>
                  <a:satOff val="0"/>
                  <a:lumOff val="0"/>
                  <a:alphaOff val="0"/>
                </a:srgbClr>
              </a:solidFill>
            </a:endParaRPr>
          </a:p>
        </p:txBody>
      </p:sp>
      <p:sp>
        <p:nvSpPr>
          <p:cNvPr id="69" name="Freeform 68"/>
          <p:cNvSpPr/>
          <p:nvPr/>
        </p:nvSpPr>
        <p:spPr>
          <a:xfrm>
            <a:off x="10146599" y="2668188"/>
            <a:ext cx="266352" cy="143201"/>
          </a:xfrm>
          <a:custGeom>
            <a:avLst/>
            <a:gdLst>
              <a:gd name="connsiteX0" fmla="*/ 0 w 811164"/>
              <a:gd name="connsiteY0" fmla="*/ 0 h 436109"/>
              <a:gd name="connsiteX1" fmla="*/ 811164 w 811164"/>
              <a:gd name="connsiteY1" fmla="*/ 0 h 436109"/>
              <a:gd name="connsiteX2" fmla="*/ 811164 w 811164"/>
              <a:gd name="connsiteY2" fmla="*/ 436109 h 436109"/>
              <a:gd name="connsiteX3" fmla="*/ 0 w 811164"/>
              <a:gd name="connsiteY3" fmla="*/ 436109 h 436109"/>
              <a:gd name="connsiteX4" fmla="*/ 0 w 811164"/>
              <a:gd name="connsiteY4" fmla="*/ 0 h 436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1164" h="436109">
                <a:moveTo>
                  <a:pt x="0" y="0"/>
                </a:moveTo>
                <a:lnTo>
                  <a:pt x="811164" y="0"/>
                </a:lnTo>
                <a:lnTo>
                  <a:pt x="811164" y="436109"/>
                </a:lnTo>
                <a:lnTo>
                  <a:pt x="0" y="43610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14320" tIns="114320" rIns="114320" bIns="114320" numCol="1" spcCol="1270" anchor="ctr" anchorCtr="0">
            <a:noAutofit/>
          </a:bodyPr>
          <a:lstStyle/>
          <a:p>
            <a:pPr defTabSz="1333734">
              <a:lnSpc>
                <a:spcPct val="90000"/>
              </a:lnSpc>
              <a:spcBef>
                <a:spcPct val="0"/>
              </a:spcBef>
              <a:spcAft>
                <a:spcPct val="35000"/>
              </a:spcAft>
            </a:pPr>
            <a:endParaRPr lang="en-US" sz="3001">
              <a:solidFill>
                <a:srgbClr val="394D54">
                  <a:hueOff val="0"/>
                  <a:satOff val="0"/>
                  <a:lumOff val="0"/>
                  <a:alphaOff val="0"/>
                </a:srgbClr>
              </a:solidFill>
            </a:endParaRPr>
          </a:p>
        </p:txBody>
      </p:sp>
      <p:sp>
        <p:nvSpPr>
          <p:cNvPr id="71" name="Freeform 70"/>
          <p:cNvSpPr/>
          <p:nvPr/>
        </p:nvSpPr>
        <p:spPr>
          <a:xfrm>
            <a:off x="1393044" y="2059030"/>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210716" tIns="232806" rIns="210716" bIns="232806" numCol="1" spcCol="1270" anchor="ctr" anchorCtr="0">
            <a:noAutofit/>
          </a:bodyPr>
          <a:lstStyle/>
          <a:p>
            <a:pPr algn="ctr" defTabSz="733554">
              <a:lnSpc>
                <a:spcPct val="90000"/>
              </a:lnSpc>
              <a:spcBef>
                <a:spcPct val="0"/>
              </a:spcBef>
              <a:spcAft>
                <a:spcPct val="35000"/>
              </a:spcAft>
            </a:pPr>
            <a:endParaRPr lang="en-US" sz="1650" dirty="0">
              <a:solidFill>
                <a:prstClr val="white"/>
              </a:solidFill>
            </a:endParaRPr>
          </a:p>
        </p:txBody>
      </p:sp>
      <p:sp>
        <p:nvSpPr>
          <p:cNvPr id="72" name="Freeform 71"/>
          <p:cNvSpPr/>
          <p:nvPr/>
        </p:nvSpPr>
        <p:spPr>
          <a:xfrm>
            <a:off x="1505601" y="2261610"/>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210716" tIns="232806" rIns="210719" bIns="232809" numCol="1" spcCol="1270" anchor="ctr" anchorCtr="0">
            <a:noAutofit/>
          </a:bodyPr>
          <a:lstStyle/>
          <a:p>
            <a:pPr algn="ctr" defTabSz="733554">
              <a:lnSpc>
                <a:spcPct val="90000"/>
              </a:lnSpc>
              <a:spcBef>
                <a:spcPct val="0"/>
              </a:spcBef>
              <a:spcAft>
                <a:spcPct val="35000"/>
              </a:spcAft>
            </a:pPr>
            <a:endParaRPr lang="en-US" sz="1650" dirty="0">
              <a:solidFill>
                <a:prstClr val="white"/>
              </a:solidFill>
            </a:endParaRPr>
          </a:p>
        </p:txBody>
      </p:sp>
      <p:sp>
        <p:nvSpPr>
          <p:cNvPr id="73" name="Freeform 72"/>
          <p:cNvSpPr/>
          <p:nvPr/>
        </p:nvSpPr>
        <p:spPr>
          <a:xfrm>
            <a:off x="1281348" y="2261610"/>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7840" tIns="169930" rIns="147840" bIns="169930" numCol="1" spcCol="1270" anchor="ctr" anchorCtr="0">
            <a:noAutofit/>
          </a:bodyPr>
          <a:lstStyle/>
          <a:p>
            <a:pPr algn="ctr" defTabSz="2334035">
              <a:lnSpc>
                <a:spcPct val="90000"/>
              </a:lnSpc>
              <a:spcBef>
                <a:spcPct val="0"/>
              </a:spcBef>
              <a:spcAft>
                <a:spcPct val="35000"/>
              </a:spcAft>
            </a:pPr>
            <a:endParaRPr lang="en-US" sz="5251">
              <a:solidFill>
                <a:prstClr val="white"/>
              </a:solidFill>
            </a:endParaRPr>
          </a:p>
        </p:txBody>
      </p:sp>
      <p:sp>
        <p:nvSpPr>
          <p:cNvPr id="74" name="Freeform 73"/>
          <p:cNvSpPr/>
          <p:nvPr/>
        </p:nvSpPr>
        <p:spPr>
          <a:xfrm>
            <a:off x="4728381" y="2148340"/>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210716" tIns="232806" rIns="210719" bIns="232806" numCol="1" spcCol="1270" anchor="ctr" anchorCtr="0">
            <a:noAutofit/>
          </a:bodyPr>
          <a:lstStyle/>
          <a:p>
            <a:pPr algn="ctr" defTabSz="733554">
              <a:lnSpc>
                <a:spcPct val="90000"/>
              </a:lnSpc>
              <a:spcBef>
                <a:spcPct val="0"/>
              </a:spcBef>
              <a:spcAft>
                <a:spcPct val="35000"/>
              </a:spcAft>
            </a:pPr>
            <a:endParaRPr lang="en-US" sz="1650" dirty="0">
              <a:solidFill>
                <a:prstClr val="white"/>
              </a:solidFill>
            </a:endParaRPr>
          </a:p>
        </p:txBody>
      </p:sp>
      <p:sp>
        <p:nvSpPr>
          <p:cNvPr id="75" name="Freeform 74"/>
          <p:cNvSpPr/>
          <p:nvPr/>
        </p:nvSpPr>
        <p:spPr>
          <a:xfrm>
            <a:off x="4504128" y="2148340"/>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47840" tIns="169930" rIns="147840" bIns="169930" numCol="1" spcCol="1270" anchor="ctr" anchorCtr="0">
            <a:noAutofit/>
          </a:bodyPr>
          <a:lstStyle/>
          <a:p>
            <a:pPr algn="ctr" defTabSz="2334035">
              <a:lnSpc>
                <a:spcPct val="90000"/>
              </a:lnSpc>
              <a:spcBef>
                <a:spcPct val="0"/>
              </a:spcBef>
              <a:spcAft>
                <a:spcPct val="35000"/>
              </a:spcAft>
            </a:pPr>
            <a:endParaRPr lang="en-US" sz="5251">
              <a:solidFill>
                <a:prstClr val="white"/>
              </a:solidFill>
            </a:endParaRPr>
          </a:p>
        </p:txBody>
      </p:sp>
      <p:sp>
        <p:nvSpPr>
          <p:cNvPr id="76" name="Freeform 75"/>
          <p:cNvSpPr/>
          <p:nvPr/>
        </p:nvSpPr>
        <p:spPr>
          <a:xfrm>
            <a:off x="4615823" y="2350920"/>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210716" tIns="232806" rIns="210716" bIns="232806" numCol="1" spcCol="1270" anchor="ctr" anchorCtr="0">
            <a:noAutofit/>
          </a:bodyPr>
          <a:lstStyle/>
          <a:p>
            <a:pPr algn="ctr" defTabSz="733554">
              <a:lnSpc>
                <a:spcPct val="90000"/>
              </a:lnSpc>
              <a:spcBef>
                <a:spcPct val="0"/>
              </a:spcBef>
              <a:spcAft>
                <a:spcPct val="35000"/>
              </a:spcAft>
            </a:pPr>
            <a:endParaRPr lang="en-US" sz="1650" dirty="0">
              <a:solidFill>
                <a:prstClr val="white"/>
              </a:solidFill>
            </a:endParaRPr>
          </a:p>
        </p:txBody>
      </p:sp>
      <p:sp>
        <p:nvSpPr>
          <p:cNvPr id="89" name="Freeform 88"/>
          <p:cNvSpPr/>
          <p:nvPr/>
        </p:nvSpPr>
        <p:spPr>
          <a:xfrm>
            <a:off x="12679939" y="2343470"/>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210716" tIns="232806" rIns="210719" bIns="232806" numCol="1" spcCol="1270" anchor="ctr" anchorCtr="0">
            <a:noAutofit/>
          </a:bodyPr>
          <a:lstStyle/>
          <a:p>
            <a:pPr algn="ctr" defTabSz="733554">
              <a:lnSpc>
                <a:spcPct val="90000"/>
              </a:lnSpc>
              <a:spcBef>
                <a:spcPct val="0"/>
              </a:spcBef>
              <a:spcAft>
                <a:spcPct val="35000"/>
              </a:spcAft>
            </a:pPr>
            <a:endParaRPr lang="en-US" sz="1650" dirty="0">
              <a:solidFill>
                <a:prstClr val="white"/>
              </a:solidFill>
            </a:endParaRPr>
          </a:p>
        </p:txBody>
      </p:sp>
      <p:sp>
        <p:nvSpPr>
          <p:cNvPr id="90" name="Freeform 89"/>
          <p:cNvSpPr/>
          <p:nvPr/>
        </p:nvSpPr>
        <p:spPr>
          <a:xfrm>
            <a:off x="12564261" y="2116610"/>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147840" tIns="169930" rIns="147840" bIns="169930" numCol="1" spcCol="1270" anchor="ctr" anchorCtr="0">
            <a:noAutofit/>
          </a:bodyPr>
          <a:lstStyle/>
          <a:p>
            <a:pPr algn="ctr" defTabSz="2334035">
              <a:lnSpc>
                <a:spcPct val="90000"/>
              </a:lnSpc>
              <a:spcBef>
                <a:spcPct val="0"/>
              </a:spcBef>
              <a:spcAft>
                <a:spcPct val="35000"/>
              </a:spcAft>
            </a:pPr>
            <a:endParaRPr lang="en-US" sz="5251">
              <a:solidFill>
                <a:prstClr val="white"/>
              </a:solidFill>
            </a:endParaRPr>
          </a:p>
        </p:txBody>
      </p:sp>
      <p:sp>
        <p:nvSpPr>
          <p:cNvPr id="91" name="Freeform 90"/>
          <p:cNvSpPr/>
          <p:nvPr/>
        </p:nvSpPr>
        <p:spPr>
          <a:xfrm>
            <a:off x="12452565" y="2319190"/>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210716" tIns="232806" rIns="210719" bIns="232809" numCol="1" spcCol="1270" anchor="ctr" anchorCtr="0">
            <a:noAutofit/>
          </a:bodyPr>
          <a:lstStyle/>
          <a:p>
            <a:pPr algn="ctr" defTabSz="733554">
              <a:lnSpc>
                <a:spcPct val="90000"/>
              </a:lnSpc>
              <a:spcBef>
                <a:spcPct val="0"/>
              </a:spcBef>
              <a:spcAft>
                <a:spcPct val="35000"/>
              </a:spcAft>
            </a:pPr>
            <a:endParaRPr lang="en-US" sz="1650" dirty="0">
              <a:solidFill>
                <a:prstClr val="white"/>
              </a:solidFill>
            </a:endParaRPr>
          </a:p>
        </p:txBody>
      </p:sp>
      <p:sp>
        <p:nvSpPr>
          <p:cNvPr id="99" name="Freeform 98"/>
          <p:cNvSpPr/>
          <p:nvPr/>
        </p:nvSpPr>
        <p:spPr>
          <a:xfrm>
            <a:off x="10730464" y="2108273"/>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210716" tIns="232806" rIns="210719" bIns="232806" numCol="1" spcCol="1270" anchor="ctr" anchorCtr="0">
            <a:noAutofit/>
          </a:bodyPr>
          <a:lstStyle/>
          <a:p>
            <a:pPr algn="ctr" defTabSz="733554">
              <a:lnSpc>
                <a:spcPct val="90000"/>
              </a:lnSpc>
              <a:spcBef>
                <a:spcPct val="0"/>
              </a:spcBef>
              <a:spcAft>
                <a:spcPct val="35000"/>
              </a:spcAft>
            </a:pPr>
            <a:endParaRPr lang="en-US" sz="1650" dirty="0">
              <a:solidFill>
                <a:prstClr val="white"/>
              </a:solidFill>
            </a:endParaRPr>
          </a:p>
        </p:txBody>
      </p:sp>
      <p:sp>
        <p:nvSpPr>
          <p:cNvPr id="100" name="Freeform 99"/>
          <p:cNvSpPr/>
          <p:nvPr/>
        </p:nvSpPr>
        <p:spPr>
          <a:xfrm>
            <a:off x="10506211" y="2108273"/>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47840" tIns="169930" rIns="147840" bIns="169930" numCol="1" spcCol="1270" anchor="ctr" anchorCtr="0">
            <a:noAutofit/>
          </a:bodyPr>
          <a:lstStyle/>
          <a:p>
            <a:pPr algn="ctr" defTabSz="2334035">
              <a:lnSpc>
                <a:spcPct val="90000"/>
              </a:lnSpc>
              <a:spcBef>
                <a:spcPct val="0"/>
              </a:spcBef>
              <a:spcAft>
                <a:spcPct val="35000"/>
              </a:spcAft>
            </a:pPr>
            <a:endParaRPr lang="en-US" sz="5251">
              <a:solidFill>
                <a:prstClr val="white"/>
              </a:solidFill>
            </a:endParaRPr>
          </a:p>
        </p:txBody>
      </p:sp>
      <p:sp>
        <p:nvSpPr>
          <p:cNvPr id="101" name="Freeform 100"/>
          <p:cNvSpPr/>
          <p:nvPr/>
        </p:nvSpPr>
        <p:spPr>
          <a:xfrm>
            <a:off x="10617907" y="2310851"/>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210716" tIns="232806" rIns="210716" bIns="232806" numCol="1" spcCol="1270" anchor="ctr" anchorCtr="0">
            <a:noAutofit/>
          </a:bodyPr>
          <a:lstStyle/>
          <a:p>
            <a:pPr algn="ctr" defTabSz="733554">
              <a:lnSpc>
                <a:spcPct val="90000"/>
              </a:lnSpc>
              <a:spcBef>
                <a:spcPct val="0"/>
              </a:spcBef>
              <a:spcAft>
                <a:spcPct val="35000"/>
              </a:spcAft>
            </a:pPr>
            <a:endParaRPr lang="en-US" sz="1650" dirty="0">
              <a:solidFill>
                <a:prstClr val="white"/>
              </a:solidFill>
            </a:endParaRPr>
          </a:p>
        </p:txBody>
      </p:sp>
      <p:sp>
        <p:nvSpPr>
          <p:cNvPr id="102" name="Freeform 101"/>
          <p:cNvSpPr/>
          <p:nvPr/>
        </p:nvSpPr>
        <p:spPr>
          <a:xfrm>
            <a:off x="10730464" y="2513433"/>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210716" tIns="232806" rIns="210719" bIns="232809" numCol="1" spcCol="1270" anchor="ctr" anchorCtr="0">
            <a:noAutofit/>
          </a:bodyPr>
          <a:lstStyle/>
          <a:p>
            <a:pPr algn="ctr" defTabSz="733554">
              <a:lnSpc>
                <a:spcPct val="90000"/>
              </a:lnSpc>
              <a:spcBef>
                <a:spcPct val="0"/>
              </a:spcBef>
              <a:spcAft>
                <a:spcPct val="35000"/>
              </a:spcAft>
            </a:pPr>
            <a:endParaRPr lang="en-US" sz="1650" dirty="0">
              <a:solidFill>
                <a:prstClr val="white"/>
              </a:solidFill>
            </a:endParaRPr>
          </a:p>
        </p:txBody>
      </p:sp>
      <p:sp>
        <p:nvSpPr>
          <p:cNvPr id="103" name="Freeform 102"/>
          <p:cNvSpPr/>
          <p:nvPr/>
        </p:nvSpPr>
        <p:spPr>
          <a:xfrm>
            <a:off x="10506211" y="2513433"/>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7840" tIns="169930" rIns="147840" bIns="169930" numCol="1" spcCol="1270" anchor="ctr" anchorCtr="0">
            <a:noAutofit/>
          </a:bodyPr>
          <a:lstStyle/>
          <a:p>
            <a:pPr algn="ctr" defTabSz="2334035">
              <a:lnSpc>
                <a:spcPct val="90000"/>
              </a:lnSpc>
              <a:spcBef>
                <a:spcPct val="0"/>
              </a:spcBef>
              <a:spcAft>
                <a:spcPct val="35000"/>
              </a:spcAft>
            </a:pPr>
            <a:endParaRPr lang="en-US" sz="5251">
              <a:solidFill>
                <a:prstClr val="white"/>
              </a:solidFill>
            </a:endParaRPr>
          </a:p>
        </p:txBody>
      </p:sp>
      <p:sp>
        <p:nvSpPr>
          <p:cNvPr id="104" name="Freeform 103"/>
          <p:cNvSpPr/>
          <p:nvPr/>
        </p:nvSpPr>
        <p:spPr>
          <a:xfrm>
            <a:off x="7029376" y="2167725"/>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210716" tIns="232806" rIns="210716" bIns="232806" numCol="1" spcCol="1270" anchor="ctr" anchorCtr="0">
            <a:noAutofit/>
          </a:bodyPr>
          <a:lstStyle/>
          <a:p>
            <a:pPr algn="ctr" defTabSz="733554">
              <a:lnSpc>
                <a:spcPct val="90000"/>
              </a:lnSpc>
              <a:spcBef>
                <a:spcPct val="0"/>
              </a:spcBef>
              <a:spcAft>
                <a:spcPct val="35000"/>
              </a:spcAft>
            </a:pPr>
            <a:endParaRPr lang="en-US" sz="1650" dirty="0">
              <a:solidFill>
                <a:prstClr val="white"/>
              </a:solidFill>
            </a:endParaRPr>
          </a:p>
        </p:txBody>
      </p:sp>
      <p:sp>
        <p:nvSpPr>
          <p:cNvPr id="105" name="Freeform 104"/>
          <p:cNvSpPr/>
          <p:nvPr/>
        </p:nvSpPr>
        <p:spPr>
          <a:xfrm>
            <a:off x="7253629" y="2167725"/>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147840" tIns="169930" rIns="147840" bIns="169930" numCol="1" spcCol="1270" anchor="ctr" anchorCtr="0">
            <a:noAutofit/>
          </a:bodyPr>
          <a:lstStyle/>
          <a:p>
            <a:pPr algn="ctr" defTabSz="2334035">
              <a:lnSpc>
                <a:spcPct val="90000"/>
              </a:lnSpc>
              <a:spcBef>
                <a:spcPct val="0"/>
              </a:spcBef>
              <a:spcAft>
                <a:spcPct val="35000"/>
              </a:spcAft>
            </a:pPr>
            <a:endParaRPr lang="en-US" sz="5251">
              <a:solidFill>
                <a:prstClr val="white"/>
              </a:solidFill>
            </a:endParaRPr>
          </a:p>
        </p:txBody>
      </p:sp>
      <p:sp>
        <p:nvSpPr>
          <p:cNvPr id="106" name="Freeform 105"/>
          <p:cNvSpPr/>
          <p:nvPr/>
        </p:nvSpPr>
        <p:spPr>
          <a:xfrm>
            <a:off x="7141934" y="2370304"/>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210716" tIns="232806" rIns="210719" bIns="232809" numCol="1" spcCol="1270" anchor="ctr" anchorCtr="0">
            <a:noAutofit/>
          </a:bodyPr>
          <a:lstStyle/>
          <a:p>
            <a:pPr algn="ctr" defTabSz="733554">
              <a:lnSpc>
                <a:spcPct val="90000"/>
              </a:lnSpc>
              <a:spcBef>
                <a:spcPct val="0"/>
              </a:spcBef>
              <a:spcAft>
                <a:spcPct val="35000"/>
              </a:spcAft>
            </a:pPr>
            <a:endParaRPr lang="en-US" sz="1650" dirty="0">
              <a:solidFill>
                <a:prstClr val="white"/>
              </a:solidFill>
            </a:endParaRPr>
          </a:p>
        </p:txBody>
      </p:sp>
      <p:sp>
        <p:nvSpPr>
          <p:cNvPr id="107" name="Freeform 106"/>
          <p:cNvSpPr/>
          <p:nvPr/>
        </p:nvSpPr>
        <p:spPr>
          <a:xfrm>
            <a:off x="6917681" y="2370304"/>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7840" tIns="169930" rIns="147840" bIns="169930" numCol="1" spcCol="1270" anchor="ctr" anchorCtr="0">
            <a:noAutofit/>
          </a:bodyPr>
          <a:lstStyle/>
          <a:p>
            <a:pPr algn="ctr" defTabSz="2334035">
              <a:lnSpc>
                <a:spcPct val="90000"/>
              </a:lnSpc>
              <a:spcBef>
                <a:spcPct val="0"/>
              </a:spcBef>
              <a:spcAft>
                <a:spcPct val="35000"/>
              </a:spcAft>
            </a:pPr>
            <a:endParaRPr lang="en-US" sz="5251">
              <a:solidFill>
                <a:prstClr val="white"/>
              </a:solidFill>
            </a:endParaRPr>
          </a:p>
        </p:txBody>
      </p:sp>
      <p:sp>
        <p:nvSpPr>
          <p:cNvPr id="108" name="TextBox 107"/>
          <p:cNvSpPr txBox="1"/>
          <p:nvPr/>
        </p:nvSpPr>
        <p:spPr>
          <a:xfrm rot="5400000">
            <a:off x="15644732" y="2795070"/>
            <a:ext cx="3279965" cy="1339213"/>
          </a:xfrm>
          <a:prstGeom prst="rect">
            <a:avLst/>
          </a:prstGeom>
          <a:noFill/>
        </p:spPr>
        <p:txBody>
          <a:bodyPr wrap="square" rtlCol="0">
            <a:spAutoFit/>
          </a:bodyPr>
          <a:lstStyle/>
          <a:p>
            <a:pPr algn="ctr" defTabSz="1371874"/>
            <a:r>
              <a:rPr lang="en-US" sz="2701" dirty="0">
                <a:solidFill>
                  <a:srgbClr val="394D54"/>
                </a:solidFill>
              </a:rPr>
              <a:t>Do services and apps interact appropriately?</a:t>
            </a:r>
          </a:p>
        </p:txBody>
      </p:sp>
      <p:sp>
        <p:nvSpPr>
          <p:cNvPr id="109" name="TextBox 108"/>
          <p:cNvSpPr txBox="1"/>
          <p:nvPr/>
        </p:nvSpPr>
        <p:spPr>
          <a:xfrm rot="5400000">
            <a:off x="15830500" y="7761867"/>
            <a:ext cx="3279965" cy="923586"/>
          </a:xfrm>
          <a:prstGeom prst="rect">
            <a:avLst/>
          </a:prstGeom>
          <a:noFill/>
        </p:spPr>
        <p:txBody>
          <a:bodyPr wrap="square" rtlCol="0">
            <a:spAutoFit/>
          </a:bodyPr>
          <a:lstStyle/>
          <a:p>
            <a:pPr algn="ctr" defTabSz="1371874"/>
            <a:r>
              <a:rPr lang="en-US" sz="2701" dirty="0">
                <a:solidFill>
                  <a:srgbClr val="394D54"/>
                </a:solidFill>
              </a:rPr>
              <a:t>Can I migrate smoothly and quickly</a:t>
            </a:r>
          </a:p>
        </p:txBody>
      </p:sp>
      <p:pic>
        <p:nvPicPr>
          <p:cNvPr id="77" name="Picture 76"/>
          <p:cNvPicPr>
            <a:picLocks noChangeAspect="1"/>
          </p:cNvPicPr>
          <p:nvPr/>
        </p:nvPicPr>
        <p:blipFill>
          <a:blip r:embed="rId8" cstate="print"/>
          <a:stretch>
            <a:fillRect/>
          </a:stretch>
        </p:blipFill>
        <p:spPr>
          <a:xfrm>
            <a:off x="5878811" y="4549763"/>
            <a:ext cx="5604068" cy="2641366"/>
          </a:xfrm>
          <a:prstGeom prst="rect">
            <a:avLst/>
          </a:prstGeom>
        </p:spPr>
      </p:pic>
      <p:sp>
        <p:nvSpPr>
          <p:cNvPr id="78" name="Rectangle 77"/>
          <p:cNvSpPr/>
          <p:nvPr/>
        </p:nvSpPr>
        <p:spPr>
          <a:xfrm>
            <a:off x="11503434" y="6318487"/>
            <a:ext cx="5192010" cy="1569660"/>
          </a:xfrm>
          <a:prstGeom prst="rect">
            <a:avLst/>
          </a:prstGeom>
          <a:solidFill>
            <a:schemeClr val="accent1"/>
          </a:solidFill>
        </p:spPr>
        <p:txBody>
          <a:bodyPr wrap="square">
            <a:spAutoFit/>
          </a:bodyPr>
          <a:lstStyle/>
          <a:p>
            <a:pPr defTabSz="1371874"/>
            <a:r>
              <a:rPr lang="en-US" sz="2400" b="1" dirty="0">
                <a:solidFill>
                  <a:prstClr val="white"/>
                </a:solidFill>
                <a:latin typeface="Arial" panose="020B0604020202020204" pitchFamily="34" charset="0"/>
              </a:rPr>
              <a:t>…that  can be manipulated using standard operations and run consistently on virtually any hardware platform </a:t>
            </a:r>
            <a:endParaRPr lang="en-US" sz="2400" b="1" dirty="0">
              <a:solidFill>
                <a:prstClr val="white"/>
              </a:solidFill>
            </a:endParaRPr>
          </a:p>
        </p:txBody>
      </p:sp>
      <p:sp>
        <p:nvSpPr>
          <p:cNvPr id="79" name="Rectangle 78"/>
          <p:cNvSpPr/>
          <p:nvPr/>
        </p:nvSpPr>
        <p:spPr>
          <a:xfrm>
            <a:off x="1271814" y="3879065"/>
            <a:ext cx="4507081" cy="1569660"/>
          </a:xfrm>
          <a:prstGeom prst="rect">
            <a:avLst/>
          </a:prstGeom>
          <a:solidFill>
            <a:schemeClr val="accent1"/>
          </a:solidFill>
        </p:spPr>
        <p:txBody>
          <a:bodyPr wrap="square">
            <a:spAutoFit/>
          </a:bodyPr>
          <a:lstStyle/>
          <a:p>
            <a:pPr defTabSz="1371874"/>
            <a:r>
              <a:rPr lang="en-US" sz="2400" b="1" dirty="0">
                <a:solidFill>
                  <a:prstClr val="white"/>
                </a:solidFill>
                <a:latin typeface="Arial" panose="020B0604020202020204" pitchFamily="34" charset="0"/>
              </a:rPr>
              <a:t>An engine that enables any payload to be encapsulated as a lightweight, portable, self-sufficient  container…</a:t>
            </a:r>
            <a:endParaRPr lang="en-US" sz="2400" b="1" dirty="0">
              <a:solidFill>
                <a:prstClr val="white"/>
              </a:solidFill>
            </a:endParaRPr>
          </a:p>
        </p:txBody>
      </p:sp>
      <p:cxnSp>
        <p:nvCxnSpPr>
          <p:cNvPr id="81" name="Straight Arrow Connector 80"/>
          <p:cNvCxnSpPr/>
          <p:nvPr/>
        </p:nvCxnSpPr>
        <p:spPr>
          <a:xfrm rot="18900000">
            <a:off x="9111839" y="3493981"/>
            <a:ext cx="2267858" cy="3779"/>
          </a:xfrm>
          <a:prstGeom prst="straightConnector1">
            <a:avLst/>
          </a:prstGeom>
          <a:ln w="69850">
            <a:headEnd type="triangle"/>
            <a:tailEnd type="triangle"/>
          </a:ln>
        </p:spPr>
        <p:style>
          <a:lnRef idx="3">
            <a:schemeClr val="dk1"/>
          </a:lnRef>
          <a:fillRef idx="0">
            <a:schemeClr val="dk1"/>
          </a:fillRef>
          <a:effectRef idx="2">
            <a:schemeClr val="dk1"/>
          </a:effectRef>
          <a:fontRef idx="minor">
            <a:schemeClr val="tx1"/>
          </a:fontRef>
        </p:style>
      </p:cxnSp>
      <p:cxnSp>
        <p:nvCxnSpPr>
          <p:cNvPr id="17" name="Straight Arrow Connector 16"/>
          <p:cNvCxnSpPr/>
          <p:nvPr/>
        </p:nvCxnSpPr>
        <p:spPr>
          <a:xfrm rot="2700000">
            <a:off x="4805915" y="3499490"/>
            <a:ext cx="2267858" cy="3779"/>
          </a:xfrm>
          <a:prstGeom prst="straightConnector1">
            <a:avLst/>
          </a:prstGeom>
          <a:ln w="69850">
            <a:headEnd type="triangle"/>
            <a:tailEnd type="triangle"/>
          </a:ln>
        </p:spPr>
        <p:style>
          <a:lnRef idx="3">
            <a:schemeClr val="dk1"/>
          </a:lnRef>
          <a:fillRef idx="0">
            <a:schemeClr val="dk1"/>
          </a:fillRef>
          <a:effectRef idx="2">
            <a:schemeClr val="dk1"/>
          </a:effectRef>
          <a:fontRef idx="minor">
            <a:schemeClr val="tx1"/>
          </a:fontRef>
        </p:style>
      </p:cxnSp>
      <p:cxnSp>
        <p:nvCxnSpPr>
          <p:cNvPr id="114" name="Straight Arrow Connector 113"/>
          <p:cNvCxnSpPr/>
          <p:nvPr/>
        </p:nvCxnSpPr>
        <p:spPr>
          <a:xfrm rot="18900000">
            <a:off x="4648871" y="7626654"/>
            <a:ext cx="2267858" cy="3779"/>
          </a:xfrm>
          <a:prstGeom prst="straightConnector1">
            <a:avLst/>
          </a:prstGeom>
          <a:ln w="69850">
            <a:headEnd type="triangle"/>
            <a:tailEnd type="triangle"/>
          </a:ln>
        </p:spPr>
        <p:style>
          <a:lnRef idx="3">
            <a:schemeClr val="dk1"/>
          </a:lnRef>
          <a:fillRef idx="0">
            <a:schemeClr val="dk1"/>
          </a:fillRef>
          <a:effectRef idx="2">
            <a:schemeClr val="dk1"/>
          </a:effectRef>
          <a:fontRef idx="minor">
            <a:schemeClr val="tx1"/>
          </a:fontRef>
        </p:style>
      </p:cxnSp>
      <p:cxnSp>
        <p:nvCxnSpPr>
          <p:cNvPr id="80" name="Straight Arrow Connector 79"/>
          <p:cNvCxnSpPr/>
          <p:nvPr/>
        </p:nvCxnSpPr>
        <p:spPr>
          <a:xfrm rot="2700000">
            <a:off x="9145841" y="7381957"/>
            <a:ext cx="2267858" cy="3779"/>
          </a:xfrm>
          <a:prstGeom prst="straightConnector1">
            <a:avLst/>
          </a:prstGeom>
          <a:ln w="69850">
            <a:headEnd type="triangle"/>
            <a:tailEnd type="triangle"/>
          </a:ln>
        </p:spPr>
        <p:style>
          <a:lnRef idx="3">
            <a:schemeClr val="dk1"/>
          </a:lnRef>
          <a:fillRef idx="0">
            <a:schemeClr val="dk1"/>
          </a:fillRef>
          <a:effectRef idx="2">
            <a:schemeClr val="dk1"/>
          </a:effectRef>
          <a:fontRef idx="minor">
            <a:schemeClr val="tx1"/>
          </a:fontRef>
        </p:style>
      </p:cxnSp>
      <p:sp>
        <p:nvSpPr>
          <p:cNvPr id="55" name="TextBox 54"/>
          <p:cNvSpPr txBox="1"/>
          <p:nvPr/>
        </p:nvSpPr>
        <p:spPr>
          <a:xfrm>
            <a:off x="1600685" y="22521"/>
            <a:ext cx="14817710" cy="861774"/>
          </a:xfrm>
          <a:prstGeom prst="rect">
            <a:avLst/>
          </a:prstGeom>
          <a:noFill/>
        </p:spPr>
        <p:txBody>
          <a:bodyPr wrap="square" rtlCol="0">
            <a:spAutoFit/>
          </a:bodyPr>
          <a:lstStyle/>
          <a:p>
            <a:pPr algn="ctr"/>
            <a:r>
              <a:rPr lang="en-GB" sz="5000" dirty="0" err="1">
                <a:solidFill>
                  <a:schemeClr val="accent5">
                    <a:lumMod val="75000"/>
                  </a:schemeClr>
                </a:solidFill>
                <a:latin typeface="Novecento sans wide Book" pitchFamily="50" charset="-94"/>
              </a:rPr>
              <a:t>Docker</a:t>
            </a:r>
            <a:r>
              <a:rPr lang="en-GB" sz="5000" dirty="0">
                <a:solidFill>
                  <a:schemeClr val="accent5">
                    <a:lumMod val="75000"/>
                  </a:schemeClr>
                </a:solidFill>
                <a:latin typeface="Novecento sans wide Book" pitchFamily="50" charset="-94"/>
              </a:rPr>
              <a:t> is a shipping container system for code </a:t>
            </a:r>
            <a:endParaRPr lang="tr-TR" sz="5000" dirty="0">
              <a:solidFill>
                <a:schemeClr val="accent5">
                  <a:lumMod val="75000"/>
                </a:schemeClr>
              </a:solidFill>
              <a:latin typeface="Novecento sans wide Book" pitchFamily="50" charset="-94"/>
            </a:endParaRPr>
          </a:p>
        </p:txBody>
      </p:sp>
      <p:pic>
        <p:nvPicPr>
          <p:cNvPr id="56" name="Picture 5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5400000">
            <a:off x="8406049" y="-3302425"/>
            <a:ext cx="1168254" cy="9003175"/>
          </a:xfrm>
          <a:prstGeom prst="rect">
            <a:avLst/>
          </a:prstGeom>
        </p:spPr>
      </p:pic>
    </p:spTree>
    <p:extLst>
      <p:ext uri="{BB962C8B-B14F-4D97-AF65-F5344CB8AC3E}">
        <p14:creationId xmlns:p14="http://schemas.microsoft.com/office/powerpoint/2010/main" val="19788879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6625" name="Group 1"/>
          <p:cNvGraphicFramePr>
            <a:graphicFrameLocks noGrp="1"/>
          </p:cNvGraphicFramePr>
          <p:nvPr>
            <p:extLst/>
          </p:nvPr>
        </p:nvGraphicFramePr>
        <p:xfrm>
          <a:off x="2657935" y="1872682"/>
          <a:ext cx="11689233" cy="6881371"/>
        </p:xfrm>
        <a:graphic>
          <a:graphicData uri="http://schemas.openxmlformats.org/drawingml/2006/table">
            <a:tbl>
              <a:tblPr/>
              <a:tblGrid>
                <a:gridCol w="2597605">
                  <a:extLst>
                    <a:ext uri="{9D8B030D-6E8A-4147-A177-3AD203B41FA5}">
                      <a16:colId xmlns:a16="http://schemas.microsoft.com/office/drawing/2014/main" val="20000"/>
                    </a:ext>
                  </a:extLst>
                </a:gridCol>
                <a:gridCol w="1298804">
                  <a:extLst>
                    <a:ext uri="{9D8B030D-6E8A-4147-A177-3AD203B41FA5}">
                      <a16:colId xmlns:a16="http://schemas.microsoft.com/office/drawing/2014/main" val="20001"/>
                    </a:ext>
                  </a:extLst>
                </a:gridCol>
                <a:gridCol w="1298804">
                  <a:extLst>
                    <a:ext uri="{9D8B030D-6E8A-4147-A177-3AD203B41FA5}">
                      <a16:colId xmlns:a16="http://schemas.microsoft.com/office/drawing/2014/main" val="20002"/>
                    </a:ext>
                  </a:extLst>
                </a:gridCol>
                <a:gridCol w="1298804">
                  <a:extLst>
                    <a:ext uri="{9D8B030D-6E8A-4147-A177-3AD203B41FA5}">
                      <a16:colId xmlns:a16="http://schemas.microsoft.com/office/drawing/2014/main" val="20003"/>
                    </a:ext>
                  </a:extLst>
                </a:gridCol>
                <a:gridCol w="1298804">
                  <a:extLst>
                    <a:ext uri="{9D8B030D-6E8A-4147-A177-3AD203B41FA5}">
                      <a16:colId xmlns:a16="http://schemas.microsoft.com/office/drawing/2014/main" val="20004"/>
                    </a:ext>
                  </a:extLst>
                </a:gridCol>
                <a:gridCol w="1298804">
                  <a:extLst>
                    <a:ext uri="{9D8B030D-6E8A-4147-A177-3AD203B41FA5}">
                      <a16:colId xmlns:a16="http://schemas.microsoft.com/office/drawing/2014/main" val="20005"/>
                    </a:ext>
                  </a:extLst>
                </a:gridCol>
                <a:gridCol w="1298804">
                  <a:extLst>
                    <a:ext uri="{9D8B030D-6E8A-4147-A177-3AD203B41FA5}">
                      <a16:colId xmlns:a16="http://schemas.microsoft.com/office/drawing/2014/main" val="20006"/>
                    </a:ext>
                  </a:extLst>
                </a:gridCol>
                <a:gridCol w="1298804">
                  <a:extLst>
                    <a:ext uri="{9D8B030D-6E8A-4147-A177-3AD203B41FA5}">
                      <a16:colId xmlns:a16="http://schemas.microsoft.com/office/drawing/2014/main" val="20007"/>
                    </a:ext>
                  </a:extLst>
                </a:gridCol>
              </a:tblGrid>
              <a:tr h="983053">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7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Static website</a:t>
                      </a:r>
                    </a:p>
                  </a:txBody>
                  <a:tcPr marL="26391" marR="26391" marT="26391" marB="26391" anchor="ctr" horzOverflow="overflow">
                    <a:lnL cap="flat">
                      <a:noFill/>
                    </a:lnL>
                    <a:lnR w="254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cap="flat">
                      <a:noFill/>
                    </a:lnR>
                    <a:lnT cap="flat">
                      <a:noFill/>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983053">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7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Web frontend </a:t>
                      </a:r>
                    </a:p>
                  </a:txBody>
                  <a:tcPr marL="26391" marR="26391" marT="26391" marB="26391" anchor="ctr" horzOverflow="overflow">
                    <a:lnL cap="flat">
                      <a:noFill/>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983053">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7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Background workers</a:t>
                      </a:r>
                    </a:p>
                  </a:txBody>
                  <a:tcPr marL="26391" marR="26391" marT="26391" marB="26391" anchor="ctr" horzOverflow="overflow">
                    <a:lnL cap="flat">
                      <a:noFill/>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983053">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7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User DB</a:t>
                      </a:r>
                    </a:p>
                  </a:txBody>
                  <a:tcPr marL="26391" marR="26391" marT="26391" marB="26391" anchor="ctr" horzOverflow="overflow">
                    <a:lnL cap="flat">
                      <a:noFill/>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983053">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7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Analytics DB</a:t>
                      </a:r>
                    </a:p>
                  </a:txBody>
                  <a:tcPr marL="26391" marR="26391" marT="26391" marB="26391" anchor="ctr" horzOverflow="overflow">
                    <a:lnL cap="flat">
                      <a:noFill/>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983053">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7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Queue</a:t>
                      </a:r>
                    </a:p>
                  </a:txBody>
                  <a:tcPr marL="26391" marR="26391" marT="26391" marB="26391" anchor="ctr" horzOverflow="overflow">
                    <a:lnL cap="flat">
                      <a:noFill/>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983053">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cap="flat">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cap="flat">
                      <a:noFill/>
                    </a:lnB>
                    <a:lnTlToBr>
                      <a:noFill/>
                    </a:lnTlToBr>
                    <a:lnBlToTr>
                      <a:noFill/>
                    </a:lnBlToTr>
                    <a:no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7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Development VM</a:t>
                      </a: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solidFill>
                      <a:schemeClr val="accent1"/>
                    </a:solid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7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QA Server</a:t>
                      </a: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solidFill>
                      <a:schemeClr val="accent1"/>
                    </a:solid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7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Single Prod Server</a:t>
                      </a: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solidFill>
                      <a:schemeClr val="accent1"/>
                    </a:solid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7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Onsite Cluster</a:t>
                      </a: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solidFill>
                      <a:schemeClr val="accent1"/>
                    </a:solid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7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Public Cloud</a:t>
                      </a: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solidFill>
                      <a:schemeClr val="accent1"/>
                    </a:solid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7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Contributor’s laptop</a:t>
                      </a: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solidFill>
                      <a:schemeClr val="accent1"/>
                    </a:solid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7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Customer Servers</a:t>
                      </a:r>
                    </a:p>
                  </a:txBody>
                  <a:tcPr marL="26391" marR="26391" marT="26391" marB="26391" anchor="ctr" horzOverflow="overflow">
                    <a:lnL w="12700" cap="flat" cmpd="sng" algn="ctr">
                      <a:solidFill>
                        <a:srgbClr val="000000"/>
                      </a:solidFill>
                      <a:prstDash val="solid"/>
                      <a:round/>
                      <a:headEnd type="none" w="med" len="med"/>
                      <a:tailEnd type="none" w="med" len="med"/>
                    </a:lnL>
                    <a:lnR cap="flat">
                      <a:noFill/>
                    </a:lnR>
                    <a:lnT w="25400" cap="flat" cmpd="sng" algn="ctr">
                      <a:solidFill>
                        <a:srgbClr val="000000"/>
                      </a:solidFill>
                      <a:prstDash val="solid"/>
                      <a:round/>
                      <a:headEnd type="none" w="med" len="med"/>
                      <a:tailEnd type="none" w="med" len="med"/>
                    </a:lnT>
                    <a:lnB cap="flat">
                      <a:noFill/>
                    </a:lnB>
                    <a:lnTlToBr>
                      <a:noFill/>
                    </a:lnTlToBr>
                    <a:lnBlToTr>
                      <a:noFill/>
                    </a:lnBlToTr>
                    <a:solidFill>
                      <a:schemeClr val="accent1"/>
                    </a:solidFill>
                  </a:tcPr>
                </a:tc>
                <a:extLst>
                  <a:ext uri="{0D108BD9-81ED-4DB2-BD59-A6C34878D82A}">
                    <a16:rowId xmlns:a16="http://schemas.microsoft.com/office/drawing/2014/main" val="10006"/>
                  </a:ext>
                </a:extLst>
              </a:tr>
            </a:tbl>
          </a:graphicData>
        </a:graphic>
      </p:graphicFrame>
      <p:sp>
        <p:nvSpPr>
          <p:cNvPr id="8" name="Freeform 7"/>
          <p:cNvSpPr/>
          <p:nvPr/>
        </p:nvSpPr>
        <p:spPr>
          <a:xfrm>
            <a:off x="2182501" y="2099555"/>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210716" tIns="232806" rIns="210716" bIns="232806" numCol="1" spcCol="1270" anchor="ctr" anchorCtr="0">
            <a:noAutofit/>
          </a:bodyPr>
          <a:lstStyle/>
          <a:p>
            <a:pPr algn="ctr" defTabSz="733554">
              <a:lnSpc>
                <a:spcPct val="90000"/>
              </a:lnSpc>
              <a:spcBef>
                <a:spcPct val="0"/>
              </a:spcBef>
              <a:spcAft>
                <a:spcPct val="35000"/>
              </a:spcAft>
            </a:pPr>
            <a:endParaRPr lang="en-US" sz="1650" dirty="0">
              <a:solidFill>
                <a:prstClr val="white"/>
              </a:solidFill>
            </a:endParaRPr>
          </a:p>
        </p:txBody>
      </p:sp>
      <p:sp>
        <p:nvSpPr>
          <p:cNvPr id="9" name="Freeform 8"/>
          <p:cNvSpPr/>
          <p:nvPr/>
        </p:nvSpPr>
        <p:spPr>
          <a:xfrm>
            <a:off x="2295058" y="2302135"/>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210716" tIns="232806" rIns="210719" bIns="232809" numCol="1" spcCol="1270" anchor="ctr" anchorCtr="0">
            <a:noAutofit/>
          </a:bodyPr>
          <a:lstStyle/>
          <a:p>
            <a:pPr algn="ctr" defTabSz="733554">
              <a:lnSpc>
                <a:spcPct val="90000"/>
              </a:lnSpc>
              <a:spcBef>
                <a:spcPct val="0"/>
              </a:spcBef>
              <a:spcAft>
                <a:spcPct val="35000"/>
              </a:spcAft>
            </a:pPr>
            <a:endParaRPr lang="en-US" sz="1650" dirty="0">
              <a:solidFill>
                <a:prstClr val="white"/>
              </a:solidFill>
            </a:endParaRPr>
          </a:p>
        </p:txBody>
      </p:sp>
      <p:sp>
        <p:nvSpPr>
          <p:cNvPr id="10" name="Freeform 9"/>
          <p:cNvSpPr/>
          <p:nvPr/>
        </p:nvSpPr>
        <p:spPr>
          <a:xfrm>
            <a:off x="2070805" y="2302135"/>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7840" tIns="169930" rIns="147840" bIns="169930" numCol="1" spcCol="1270" anchor="ctr" anchorCtr="0">
            <a:noAutofit/>
          </a:bodyPr>
          <a:lstStyle/>
          <a:p>
            <a:pPr algn="ctr" defTabSz="2334035">
              <a:lnSpc>
                <a:spcPct val="90000"/>
              </a:lnSpc>
              <a:spcBef>
                <a:spcPct val="0"/>
              </a:spcBef>
              <a:spcAft>
                <a:spcPct val="35000"/>
              </a:spcAft>
            </a:pPr>
            <a:endParaRPr lang="en-US" sz="5251">
              <a:solidFill>
                <a:prstClr val="white"/>
              </a:solidFill>
            </a:endParaRPr>
          </a:p>
        </p:txBody>
      </p:sp>
      <p:sp>
        <p:nvSpPr>
          <p:cNvPr id="11" name="Freeform 10"/>
          <p:cNvSpPr/>
          <p:nvPr/>
        </p:nvSpPr>
        <p:spPr>
          <a:xfrm>
            <a:off x="2094947" y="3179508"/>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210716" tIns="232806" rIns="210716" bIns="232806" numCol="1" spcCol="1270" anchor="ctr" anchorCtr="0">
            <a:noAutofit/>
          </a:bodyPr>
          <a:lstStyle/>
          <a:p>
            <a:pPr algn="ctr" defTabSz="733554">
              <a:lnSpc>
                <a:spcPct val="90000"/>
              </a:lnSpc>
              <a:spcBef>
                <a:spcPct val="0"/>
              </a:spcBef>
              <a:spcAft>
                <a:spcPct val="35000"/>
              </a:spcAft>
            </a:pPr>
            <a:endParaRPr lang="en-US" sz="1650" dirty="0">
              <a:solidFill>
                <a:prstClr val="white"/>
              </a:solidFill>
            </a:endParaRPr>
          </a:p>
        </p:txBody>
      </p:sp>
      <p:sp>
        <p:nvSpPr>
          <p:cNvPr id="12" name="Freeform 11"/>
          <p:cNvSpPr/>
          <p:nvPr/>
        </p:nvSpPr>
        <p:spPr>
          <a:xfrm>
            <a:off x="2319200" y="3179508"/>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147840" tIns="169930" rIns="147840" bIns="169930" numCol="1" spcCol="1270" anchor="ctr" anchorCtr="0">
            <a:noAutofit/>
          </a:bodyPr>
          <a:lstStyle/>
          <a:p>
            <a:pPr algn="ctr" defTabSz="2334035">
              <a:lnSpc>
                <a:spcPct val="90000"/>
              </a:lnSpc>
              <a:spcBef>
                <a:spcPct val="0"/>
              </a:spcBef>
              <a:spcAft>
                <a:spcPct val="35000"/>
              </a:spcAft>
            </a:pPr>
            <a:endParaRPr lang="en-US" sz="5251">
              <a:solidFill>
                <a:prstClr val="white"/>
              </a:solidFill>
            </a:endParaRPr>
          </a:p>
        </p:txBody>
      </p:sp>
      <p:sp>
        <p:nvSpPr>
          <p:cNvPr id="13" name="Freeform 12"/>
          <p:cNvSpPr/>
          <p:nvPr/>
        </p:nvSpPr>
        <p:spPr>
          <a:xfrm>
            <a:off x="2207506" y="3382090"/>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210716" tIns="232806" rIns="210719" bIns="232809" numCol="1" spcCol="1270" anchor="ctr" anchorCtr="0">
            <a:noAutofit/>
          </a:bodyPr>
          <a:lstStyle/>
          <a:p>
            <a:pPr algn="ctr" defTabSz="733554">
              <a:lnSpc>
                <a:spcPct val="90000"/>
              </a:lnSpc>
              <a:spcBef>
                <a:spcPct val="0"/>
              </a:spcBef>
              <a:spcAft>
                <a:spcPct val="35000"/>
              </a:spcAft>
            </a:pPr>
            <a:endParaRPr lang="en-US" sz="1650" dirty="0">
              <a:solidFill>
                <a:prstClr val="white"/>
              </a:solidFill>
            </a:endParaRPr>
          </a:p>
        </p:txBody>
      </p:sp>
      <p:sp>
        <p:nvSpPr>
          <p:cNvPr id="14" name="Freeform 13"/>
          <p:cNvSpPr/>
          <p:nvPr/>
        </p:nvSpPr>
        <p:spPr>
          <a:xfrm>
            <a:off x="1983253" y="3382090"/>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7840" tIns="169930" rIns="147840" bIns="169930" numCol="1" spcCol="1270" anchor="ctr" anchorCtr="0">
            <a:noAutofit/>
          </a:bodyPr>
          <a:lstStyle/>
          <a:p>
            <a:pPr algn="ctr" defTabSz="2334035">
              <a:lnSpc>
                <a:spcPct val="90000"/>
              </a:lnSpc>
              <a:spcBef>
                <a:spcPct val="0"/>
              </a:spcBef>
              <a:spcAft>
                <a:spcPct val="35000"/>
              </a:spcAft>
            </a:pPr>
            <a:endParaRPr lang="en-US" sz="5251">
              <a:solidFill>
                <a:prstClr val="white"/>
              </a:solidFill>
            </a:endParaRPr>
          </a:p>
        </p:txBody>
      </p:sp>
      <p:sp>
        <p:nvSpPr>
          <p:cNvPr id="15" name="Freeform 14"/>
          <p:cNvSpPr/>
          <p:nvPr/>
        </p:nvSpPr>
        <p:spPr>
          <a:xfrm>
            <a:off x="2105335" y="3998523"/>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210716" tIns="232806" rIns="210719" bIns="232806" numCol="1" spcCol="1270" anchor="ctr" anchorCtr="0">
            <a:noAutofit/>
          </a:bodyPr>
          <a:lstStyle/>
          <a:p>
            <a:pPr algn="ctr" defTabSz="733554">
              <a:lnSpc>
                <a:spcPct val="90000"/>
              </a:lnSpc>
              <a:spcBef>
                <a:spcPct val="0"/>
              </a:spcBef>
              <a:spcAft>
                <a:spcPct val="35000"/>
              </a:spcAft>
            </a:pPr>
            <a:endParaRPr lang="en-US" sz="1650" dirty="0">
              <a:solidFill>
                <a:prstClr val="white"/>
              </a:solidFill>
            </a:endParaRPr>
          </a:p>
        </p:txBody>
      </p:sp>
      <p:sp>
        <p:nvSpPr>
          <p:cNvPr id="16" name="Freeform 15"/>
          <p:cNvSpPr/>
          <p:nvPr/>
        </p:nvSpPr>
        <p:spPr>
          <a:xfrm>
            <a:off x="1992778" y="4201101"/>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210716" tIns="232806" rIns="210716" bIns="232806" numCol="1" spcCol="1270" anchor="ctr" anchorCtr="0">
            <a:noAutofit/>
          </a:bodyPr>
          <a:lstStyle/>
          <a:p>
            <a:pPr algn="ctr" defTabSz="733554">
              <a:lnSpc>
                <a:spcPct val="90000"/>
              </a:lnSpc>
              <a:spcBef>
                <a:spcPct val="0"/>
              </a:spcBef>
              <a:spcAft>
                <a:spcPct val="35000"/>
              </a:spcAft>
            </a:pPr>
            <a:endParaRPr lang="en-US" sz="1650" dirty="0">
              <a:solidFill>
                <a:prstClr val="white"/>
              </a:solidFill>
            </a:endParaRPr>
          </a:p>
        </p:txBody>
      </p:sp>
      <p:sp>
        <p:nvSpPr>
          <p:cNvPr id="17" name="Freeform 16"/>
          <p:cNvSpPr/>
          <p:nvPr/>
        </p:nvSpPr>
        <p:spPr>
          <a:xfrm>
            <a:off x="2217029" y="4201101"/>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147840" tIns="169930" rIns="147840" bIns="169930" numCol="1" spcCol="1270" anchor="ctr" anchorCtr="0">
            <a:noAutofit/>
          </a:bodyPr>
          <a:lstStyle/>
          <a:p>
            <a:pPr algn="ctr" defTabSz="2334035">
              <a:lnSpc>
                <a:spcPct val="90000"/>
              </a:lnSpc>
              <a:spcBef>
                <a:spcPct val="0"/>
              </a:spcBef>
              <a:spcAft>
                <a:spcPct val="35000"/>
              </a:spcAft>
            </a:pPr>
            <a:endParaRPr lang="en-US" sz="5251">
              <a:solidFill>
                <a:prstClr val="white"/>
              </a:solidFill>
            </a:endParaRPr>
          </a:p>
        </p:txBody>
      </p:sp>
      <p:sp>
        <p:nvSpPr>
          <p:cNvPr id="18" name="Freeform 17"/>
          <p:cNvSpPr/>
          <p:nvPr/>
        </p:nvSpPr>
        <p:spPr>
          <a:xfrm>
            <a:off x="2105335" y="4403683"/>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210716" tIns="232806" rIns="210719" bIns="232809" numCol="1" spcCol="1270" anchor="ctr" anchorCtr="0">
            <a:noAutofit/>
          </a:bodyPr>
          <a:lstStyle/>
          <a:p>
            <a:pPr algn="ctr" defTabSz="733554">
              <a:lnSpc>
                <a:spcPct val="90000"/>
              </a:lnSpc>
              <a:spcBef>
                <a:spcPct val="0"/>
              </a:spcBef>
              <a:spcAft>
                <a:spcPct val="35000"/>
              </a:spcAft>
            </a:pPr>
            <a:endParaRPr lang="en-US" sz="1650" dirty="0">
              <a:solidFill>
                <a:prstClr val="white"/>
              </a:solidFill>
            </a:endParaRPr>
          </a:p>
        </p:txBody>
      </p:sp>
      <p:sp>
        <p:nvSpPr>
          <p:cNvPr id="19" name="Freeform 18"/>
          <p:cNvSpPr/>
          <p:nvPr/>
        </p:nvSpPr>
        <p:spPr>
          <a:xfrm>
            <a:off x="2251280" y="6946522"/>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210716" tIns="232806" rIns="210719" bIns="232806" numCol="1" spcCol="1270" anchor="ctr" anchorCtr="0">
            <a:noAutofit/>
          </a:bodyPr>
          <a:lstStyle/>
          <a:p>
            <a:pPr algn="ctr" defTabSz="733554">
              <a:lnSpc>
                <a:spcPct val="90000"/>
              </a:lnSpc>
              <a:spcBef>
                <a:spcPct val="0"/>
              </a:spcBef>
              <a:spcAft>
                <a:spcPct val="35000"/>
              </a:spcAft>
            </a:pPr>
            <a:endParaRPr lang="en-US" sz="1650" dirty="0">
              <a:solidFill>
                <a:prstClr val="white"/>
              </a:solidFill>
            </a:endParaRPr>
          </a:p>
        </p:txBody>
      </p:sp>
      <p:sp>
        <p:nvSpPr>
          <p:cNvPr id="20" name="Freeform 19"/>
          <p:cNvSpPr/>
          <p:nvPr/>
        </p:nvSpPr>
        <p:spPr>
          <a:xfrm>
            <a:off x="2027027" y="6946522"/>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47840" tIns="169930" rIns="147840" bIns="169930" numCol="1" spcCol="1270" anchor="ctr" anchorCtr="0">
            <a:noAutofit/>
          </a:bodyPr>
          <a:lstStyle/>
          <a:p>
            <a:pPr algn="ctr" defTabSz="2334035">
              <a:lnSpc>
                <a:spcPct val="90000"/>
              </a:lnSpc>
              <a:spcBef>
                <a:spcPct val="0"/>
              </a:spcBef>
              <a:spcAft>
                <a:spcPct val="35000"/>
              </a:spcAft>
            </a:pPr>
            <a:endParaRPr lang="en-US" sz="5251">
              <a:solidFill>
                <a:prstClr val="white"/>
              </a:solidFill>
            </a:endParaRPr>
          </a:p>
        </p:txBody>
      </p:sp>
      <p:sp>
        <p:nvSpPr>
          <p:cNvPr id="21" name="Freeform 20"/>
          <p:cNvSpPr/>
          <p:nvPr/>
        </p:nvSpPr>
        <p:spPr>
          <a:xfrm>
            <a:off x="2138723" y="7149101"/>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210716" tIns="232806" rIns="210716" bIns="232806" numCol="1" spcCol="1270" anchor="ctr" anchorCtr="0">
            <a:noAutofit/>
          </a:bodyPr>
          <a:lstStyle/>
          <a:p>
            <a:pPr algn="ctr" defTabSz="733554">
              <a:lnSpc>
                <a:spcPct val="90000"/>
              </a:lnSpc>
              <a:spcBef>
                <a:spcPct val="0"/>
              </a:spcBef>
              <a:spcAft>
                <a:spcPct val="35000"/>
              </a:spcAft>
            </a:pPr>
            <a:endParaRPr lang="en-US" sz="1650" dirty="0">
              <a:solidFill>
                <a:prstClr val="white"/>
              </a:solidFill>
            </a:endParaRPr>
          </a:p>
        </p:txBody>
      </p:sp>
      <p:sp>
        <p:nvSpPr>
          <p:cNvPr id="22" name="Freeform 21"/>
          <p:cNvSpPr/>
          <p:nvPr/>
        </p:nvSpPr>
        <p:spPr>
          <a:xfrm>
            <a:off x="2251280" y="7351683"/>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210716" tIns="232806" rIns="210719" bIns="232809" numCol="1" spcCol="1270" anchor="ctr" anchorCtr="0">
            <a:noAutofit/>
          </a:bodyPr>
          <a:lstStyle/>
          <a:p>
            <a:pPr algn="ctr" defTabSz="733554">
              <a:lnSpc>
                <a:spcPct val="90000"/>
              </a:lnSpc>
              <a:spcBef>
                <a:spcPct val="0"/>
              </a:spcBef>
              <a:spcAft>
                <a:spcPct val="35000"/>
              </a:spcAft>
            </a:pPr>
            <a:endParaRPr lang="en-US" sz="1650" dirty="0">
              <a:solidFill>
                <a:prstClr val="white"/>
              </a:solidFill>
            </a:endParaRPr>
          </a:p>
        </p:txBody>
      </p:sp>
      <p:sp>
        <p:nvSpPr>
          <p:cNvPr id="23" name="Freeform 22"/>
          <p:cNvSpPr/>
          <p:nvPr/>
        </p:nvSpPr>
        <p:spPr>
          <a:xfrm>
            <a:off x="2027027" y="7351683"/>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7840" tIns="169930" rIns="147840" bIns="169930" numCol="1" spcCol="1270" anchor="ctr" anchorCtr="0">
            <a:noAutofit/>
          </a:bodyPr>
          <a:lstStyle/>
          <a:p>
            <a:pPr algn="ctr" defTabSz="2334035">
              <a:lnSpc>
                <a:spcPct val="90000"/>
              </a:lnSpc>
              <a:spcBef>
                <a:spcPct val="0"/>
              </a:spcBef>
              <a:spcAft>
                <a:spcPct val="35000"/>
              </a:spcAft>
            </a:pPr>
            <a:endParaRPr lang="en-US" sz="5251">
              <a:solidFill>
                <a:prstClr val="white"/>
              </a:solidFill>
            </a:endParaRPr>
          </a:p>
        </p:txBody>
      </p:sp>
      <p:sp>
        <p:nvSpPr>
          <p:cNvPr id="24" name="Freeform 23"/>
          <p:cNvSpPr/>
          <p:nvPr/>
        </p:nvSpPr>
        <p:spPr>
          <a:xfrm>
            <a:off x="2090746" y="5954136"/>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210716" tIns="232806" rIns="210719" bIns="232806" numCol="1" spcCol="1270" anchor="ctr" anchorCtr="0">
            <a:noAutofit/>
          </a:bodyPr>
          <a:lstStyle/>
          <a:p>
            <a:pPr algn="ctr" defTabSz="733554">
              <a:lnSpc>
                <a:spcPct val="90000"/>
              </a:lnSpc>
              <a:spcBef>
                <a:spcPct val="0"/>
              </a:spcBef>
              <a:spcAft>
                <a:spcPct val="35000"/>
              </a:spcAft>
            </a:pPr>
            <a:endParaRPr lang="en-US" sz="1650" dirty="0">
              <a:solidFill>
                <a:prstClr val="white"/>
              </a:solidFill>
            </a:endParaRPr>
          </a:p>
        </p:txBody>
      </p:sp>
      <p:sp>
        <p:nvSpPr>
          <p:cNvPr id="25" name="Freeform 24"/>
          <p:cNvSpPr/>
          <p:nvPr/>
        </p:nvSpPr>
        <p:spPr>
          <a:xfrm>
            <a:off x="2202441" y="6156715"/>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147840" tIns="169930" rIns="147840" bIns="169930" numCol="1" spcCol="1270" anchor="ctr" anchorCtr="0">
            <a:noAutofit/>
          </a:bodyPr>
          <a:lstStyle/>
          <a:p>
            <a:pPr algn="ctr" defTabSz="2334035">
              <a:lnSpc>
                <a:spcPct val="90000"/>
              </a:lnSpc>
              <a:spcBef>
                <a:spcPct val="0"/>
              </a:spcBef>
              <a:spcAft>
                <a:spcPct val="35000"/>
              </a:spcAft>
            </a:pPr>
            <a:endParaRPr lang="en-US" sz="5251">
              <a:solidFill>
                <a:prstClr val="white"/>
              </a:solidFill>
            </a:endParaRPr>
          </a:p>
        </p:txBody>
      </p:sp>
      <p:sp>
        <p:nvSpPr>
          <p:cNvPr id="26" name="Freeform 25"/>
          <p:cNvSpPr/>
          <p:nvPr/>
        </p:nvSpPr>
        <p:spPr>
          <a:xfrm>
            <a:off x="2090746" y="6359296"/>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210716" tIns="232806" rIns="210719" bIns="232809" numCol="1" spcCol="1270" anchor="ctr" anchorCtr="0">
            <a:noAutofit/>
          </a:bodyPr>
          <a:lstStyle/>
          <a:p>
            <a:pPr algn="ctr" defTabSz="733554">
              <a:lnSpc>
                <a:spcPct val="90000"/>
              </a:lnSpc>
              <a:spcBef>
                <a:spcPct val="0"/>
              </a:spcBef>
              <a:spcAft>
                <a:spcPct val="35000"/>
              </a:spcAft>
            </a:pPr>
            <a:endParaRPr lang="en-US" sz="1650" dirty="0">
              <a:solidFill>
                <a:prstClr val="white"/>
              </a:solidFill>
            </a:endParaRPr>
          </a:p>
        </p:txBody>
      </p:sp>
      <p:sp>
        <p:nvSpPr>
          <p:cNvPr id="27" name="Freeform 26"/>
          <p:cNvSpPr/>
          <p:nvPr/>
        </p:nvSpPr>
        <p:spPr>
          <a:xfrm>
            <a:off x="2236692" y="5093077"/>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210716" tIns="232806" rIns="210719" bIns="232806" numCol="1" spcCol="1270" anchor="ctr" anchorCtr="0">
            <a:noAutofit/>
          </a:bodyPr>
          <a:lstStyle/>
          <a:p>
            <a:pPr algn="ctr" defTabSz="733554">
              <a:lnSpc>
                <a:spcPct val="90000"/>
              </a:lnSpc>
              <a:spcBef>
                <a:spcPct val="0"/>
              </a:spcBef>
              <a:spcAft>
                <a:spcPct val="35000"/>
              </a:spcAft>
            </a:pPr>
            <a:endParaRPr lang="en-US" sz="1650" dirty="0">
              <a:solidFill>
                <a:prstClr val="white"/>
              </a:solidFill>
            </a:endParaRPr>
          </a:p>
        </p:txBody>
      </p:sp>
      <p:sp>
        <p:nvSpPr>
          <p:cNvPr id="28" name="Freeform 27"/>
          <p:cNvSpPr/>
          <p:nvPr/>
        </p:nvSpPr>
        <p:spPr>
          <a:xfrm>
            <a:off x="2012439" y="5093077"/>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47840" tIns="169930" rIns="147840" bIns="169930" numCol="1" spcCol="1270" anchor="ctr" anchorCtr="0">
            <a:noAutofit/>
          </a:bodyPr>
          <a:lstStyle/>
          <a:p>
            <a:pPr algn="ctr" defTabSz="2334035">
              <a:lnSpc>
                <a:spcPct val="90000"/>
              </a:lnSpc>
              <a:spcBef>
                <a:spcPct val="0"/>
              </a:spcBef>
              <a:spcAft>
                <a:spcPct val="35000"/>
              </a:spcAft>
            </a:pPr>
            <a:endParaRPr lang="en-US" sz="5251">
              <a:solidFill>
                <a:prstClr val="white"/>
              </a:solidFill>
            </a:endParaRPr>
          </a:p>
        </p:txBody>
      </p:sp>
      <p:sp>
        <p:nvSpPr>
          <p:cNvPr id="29" name="Freeform 28"/>
          <p:cNvSpPr/>
          <p:nvPr/>
        </p:nvSpPr>
        <p:spPr>
          <a:xfrm>
            <a:off x="2124136" y="5295655"/>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210716" tIns="232806" rIns="210716" bIns="232806" numCol="1" spcCol="1270" anchor="ctr" anchorCtr="0">
            <a:noAutofit/>
          </a:bodyPr>
          <a:lstStyle/>
          <a:p>
            <a:pPr algn="ctr" defTabSz="733554">
              <a:lnSpc>
                <a:spcPct val="90000"/>
              </a:lnSpc>
              <a:spcBef>
                <a:spcPct val="0"/>
              </a:spcBef>
              <a:spcAft>
                <a:spcPct val="35000"/>
              </a:spcAft>
            </a:pPr>
            <a:endParaRPr lang="en-US" sz="1650" dirty="0">
              <a:solidFill>
                <a:prstClr val="white"/>
              </a:solidFill>
            </a:endParaRPr>
          </a:p>
        </p:txBody>
      </p:sp>
      <p:pic>
        <p:nvPicPr>
          <p:cNvPr id="30" name="Picture 19"/>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420281" y="8975088"/>
            <a:ext cx="1016923" cy="6141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1" name="Picture 1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93023" y="8827254"/>
            <a:ext cx="1046454" cy="672559"/>
          </a:xfrm>
          <a:prstGeom prst="rect">
            <a:avLst/>
          </a:prstGeom>
          <a:noFill/>
          <a:ln>
            <a:noFill/>
          </a:ln>
          <a:extLst>
            <a:ext uri="{909E8E84-426E-40DD-AFC4-6F175D3DCCD1}">
              <a14:hiddenFill xmlns:a14="http://schemas.microsoft.com/office/drawing/2010/main">
                <a:solidFill>
                  <a:srgbClr val="FFFFFF">
                    <a:alpha val="39999"/>
                  </a:srgbClr>
                </a:solidFill>
              </a14:hiddenFill>
            </a:ext>
            <a:ext uri="{91240B29-F687-4F45-9708-019B960494DF}">
              <a14:hiddenLine xmlns:a14="http://schemas.microsoft.com/office/drawing/2010/main" w="12700" cap="flat">
                <a:solidFill>
                  <a:schemeClr val="tx1">
                    <a:alpha val="39999"/>
                  </a:schemeClr>
                </a:solidFill>
                <a:miter lim="800000"/>
                <a:headEnd/>
                <a:tailEnd/>
              </a14:hiddenLine>
            </a:ext>
          </a:extLst>
        </p:spPr>
      </p:pic>
      <p:pic>
        <p:nvPicPr>
          <p:cNvPr id="2" name="Picture 1"/>
          <p:cNvPicPr>
            <a:picLocks noChangeAspect="1"/>
          </p:cNvPicPr>
          <p:nvPr/>
        </p:nvPicPr>
        <p:blipFill>
          <a:blip r:embed="rId4" cstate="print"/>
          <a:stretch>
            <a:fillRect/>
          </a:stretch>
        </p:blipFill>
        <p:spPr>
          <a:xfrm>
            <a:off x="6848559" y="8841539"/>
            <a:ext cx="718827" cy="974682"/>
          </a:xfrm>
          <a:prstGeom prst="rect">
            <a:avLst/>
          </a:prstGeom>
        </p:spPr>
      </p:pic>
      <p:pic>
        <p:nvPicPr>
          <p:cNvPr id="34" name="Picture 33"/>
          <p:cNvPicPr>
            <a:picLocks noChangeAspect="1"/>
          </p:cNvPicPr>
          <p:nvPr/>
        </p:nvPicPr>
        <p:blipFill>
          <a:blip r:embed="rId5" cstate="print"/>
          <a:stretch>
            <a:fillRect/>
          </a:stretch>
        </p:blipFill>
        <p:spPr>
          <a:xfrm>
            <a:off x="9376347" y="8884409"/>
            <a:ext cx="895630" cy="1231166"/>
          </a:xfrm>
          <a:prstGeom prst="rect">
            <a:avLst/>
          </a:prstGeom>
        </p:spPr>
      </p:pic>
      <p:pic>
        <p:nvPicPr>
          <p:cNvPr id="35" name="Picture 2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508803" y="9093923"/>
            <a:ext cx="1262859" cy="760688"/>
          </a:xfrm>
          <a:prstGeom prst="rect">
            <a:avLst/>
          </a:prstGeom>
          <a:noFill/>
          <a:ln>
            <a:noFill/>
          </a:ln>
          <a:extLst>
            <a:ext uri="{909E8E84-426E-40DD-AFC4-6F175D3DCCD1}">
              <a14:hiddenFill xmlns:a14="http://schemas.microsoft.com/office/drawing/2010/main">
                <a:solidFill>
                  <a:srgbClr val="FFFFFF">
                    <a:alpha val="39999"/>
                  </a:srgbClr>
                </a:solidFill>
              </a14:hiddenFill>
            </a:ext>
            <a:ext uri="{91240B29-F687-4F45-9708-019B960494DF}">
              <a14:hiddenLine xmlns:a14="http://schemas.microsoft.com/office/drawing/2010/main" w="12700" cap="flat">
                <a:solidFill>
                  <a:schemeClr val="tx1">
                    <a:alpha val="39999"/>
                  </a:schemeClr>
                </a:solidFill>
                <a:miter lim="800000"/>
                <a:headEnd/>
                <a:tailEnd/>
              </a14:hiddenLine>
            </a:ext>
          </a:extLst>
        </p:spPr>
      </p:pic>
      <p:pic>
        <p:nvPicPr>
          <p:cNvPr id="33" name="Picture 32"/>
          <p:cNvPicPr>
            <a:picLocks noChangeAspect="1"/>
          </p:cNvPicPr>
          <p:nvPr/>
        </p:nvPicPr>
        <p:blipFill>
          <a:blip r:embed="rId7" cstate="print"/>
          <a:stretch>
            <a:fillRect/>
          </a:stretch>
        </p:blipFill>
        <p:spPr>
          <a:xfrm>
            <a:off x="12052350" y="9165372"/>
            <a:ext cx="839970" cy="668864"/>
          </a:xfrm>
          <a:prstGeom prst="rect">
            <a:avLst/>
          </a:prstGeom>
        </p:spPr>
      </p:pic>
      <p:pic>
        <p:nvPicPr>
          <p:cNvPr id="37" name="Picture 36"/>
          <p:cNvPicPr>
            <a:picLocks noChangeAspect="1"/>
          </p:cNvPicPr>
          <p:nvPr/>
        </p:nvPicPr>
        <p:blipFill>
          <a:blip r:embed="rId4" cstate="print"/>
          <a:stretch>
            <a:fillRect/>
          </a:stretch>
        </p:blipFill>
        <p:spPr>
          <a:xfrm>
            <a:off x="13241044" y="8952132"/>
            <a:ext cx="718827" cy="974682"/>
          </a:xfrm>
          <a:prstGeom prst="rect">
            <a:avLst/>
          </a:prstGeom>
        </p:spPr>
      </p:pic>
      <p:pic>
        <p:nvPicPr>
          <p:cNvPr id="38" name="Picture 37"/>
          <p:cNvPicPr>
            <a:picLocks noChangeAspect="1"/>
          </p:cNvPicPr>
          <p:nvPr/>
        </p:nvPicPr>
        <p:blipFill>
          <a:blip r:embed="rId4" cstate="print"/>
          <a:stretch>
            <a:fillRect/>
          </a:stretch>
        </p:blipFill>
        <p:spPr>
          <a:xfrm>
            <a:off x="13411307" y="8952132"/>
            <a:ext cx="718827" cy="974682"/>
          </a:xfrm>
          <a:prstGeom prst="rect">
            <a:avLst/>
          </a:prstGeom>
        </p:spPr>
      </p:pic>
      <p:pic>
        <p:nvPicPr>
          <p:cNvPr id="39" name="Picture 38"/>
          <p:cNvPicPr>
            <a:picLocks noChangeAspect="1"/>
          </p:cNvPicPr>
          <p:nvPr/>
        </p:nvPicPr>
        <p:blipFill>
          <a:blip r:embed="rId4" cstate="print"/>
          <a:stretch>
            <a:fillRect/>
          </a:stretch>
        </p:blipFill>
        <p:spPr>
          <a:xfrm>
            <a:off x="13600457" y="8959453"/>
            <a:ext cx="718827" cy="974682"/>
          </a:xfrm>
          <a:prstGeom prst="rect">
            <a:avLst/>
          </a:prstGeom>
        </p:spPr>
      </p:pic>
      <p:grpSp>
        <p:nvGrpSpPr>
          <p:cNvPr id="121" name="Group 120"/>
          <p:cNvGrpSpPr/>
          <p:nvPr/>
        </p:nvGrpSpPr>
        <p:grpSpPr>
          <a:xfrm>
            <a:off x="5323138" y="3113702"/>
            <a:ext cx="8981363" cy="586276"/>
            <a:chOff x="2312644" y="4445866"/>
            <a:chExt cx="7707525" cy="489275"/>
          </a:xfrm>
        </p:grpSpPr>
        <p:pic>
          <p:nvPicPr>
            <p:cNvPr id="122" name="Picture 198"/>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312644"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123" name="Picture 198"/>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424116"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124" name="Picture 198"/>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535588"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125" name="Picture 198"/>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647060"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126" name="Picture 198"/>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758532"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127" name="Picture 198"/>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870004"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128" name="Picture 198"/>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981478"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sp>
        <p:nvSpPr>
          <p:cNvPr id="50" name="TextBox 49"/>
          <p:cNvSpPr txBox="1"/>
          <p:nvPr/>
        </p:nvSpPr>
        <p:spPr>
          <a:xfrm>
            <a:off x="1600685" y="22521"/>
            <a:ext cx="14817710" cy="861774"/>
          </a:xfrm>
          <a:prstGeom prst="rect">
            <a:avLst/>
          </a:prstGeom>
          <a:noFill/>
        </p:spPr>
        <p:txBody>
          <a:bodyPr wrap="square" rtlCol="0">
            <a:spAutoFit/>
          </a:bodyPr>
          <a:lstStyle/>
          <a:p>
            <a:pPr algn="ctr"/>
            <a:r>
              <a:rPr lang="en-GB" sz="5000" dirty="0">
                <a:solidFill>
                  <a:schemeClr val="accent5">
                    <a:lumMod val="75000"/>
                  </a:schemeClr>
                </a:solidFill>
                <a:latin typeface="Novecento sans wide Book" pitchFamily="50" charset="-94"/>
              </a:rPr>
              <a:t>Docker eliminates the matrix from Hell</a:t>
            </a:r>
            <a:endParaRPr lang="tr-TR" sz="5000" dirty="0">
              <a:solidFill>
                <a:schemeClr val="accent5">
                  <a:lumMod val="75000"/>
                </a:schemeClr>
              </a:solidFill>
              <a:latin typeface="Novecento sans wide Book" pitchFamily="50" charset="-94"/>
            </a:endParaRPr>
          </a:p>
        </p:txBody>
      </p:sp>
      <p:pic>
        <p:nvPicPr>
          <p:cNvPr id="51" name="Picture 5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5400000">
            <a:off x="8406049" y="-3302425"/>
            <a:ext cx="1168254" cy="9003175"/>
          </a:xfrm>
          <a:prstGeom prst="rect">
            <a:avLst/>
          </a:prstGeom>
        </p:spPr>
      </p:pic>
      <p:grpSp>
        <p:nvGrpSpPr>
          <p:cNvPr id="52" name="Group 51"/>
          <p:cNvGrpSpPr/>
          <p:nvPr/>
        </p:nvGrpSpPr>
        <p:grpSpPr>
          <a:xfrm>
            <a:off x="5329661" y="2199851"/>
            <a:ext cx="8981363" cy="586276"/>
            <a:chOff x="2312644" y="4445866"/>
            <a:chExt cx="7707525" cy="489275"/>
          </a:xfrm>
        </p:grpSpPr>
        <p:pic>
          <p:nvPicPr>
            <p:cNvPr id="53" name="Picture 198"/>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312644"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54" name="Picture 198"/>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424116"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55" name="Picture 198"/>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535588"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56" name="Picture 198"/>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647060"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57" name="Picture 198"/>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758532"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58" name="Picture 198"/>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870004"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59" name="Picture 198"/>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981478"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60" name="Group 59"/>
          <p:cNvGrpSpPr/>
          <p:nvPr/>
        </p:nvGrpSpPr>
        <p:grpSpPr>
          <a:xfrm>
            <a:off x="5311854" y="4973197"/>
            <a:ext cx="8981363" cy="586276"/>
            <a:chOff x="2312644" y="4445866"/>
            <a:chExt cx="7707525" cy="489275"/>
          </a:xfrm>
        </p:grpSpPr>
        <p:pic>
          <p:nvPicPr>
            <p:cNvPr id="61" name="Picture 198"/>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312644"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62" name="Picture 198"/>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424116"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63" name="Picture 198"/>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535588"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64" name="Picture 198"/>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647060"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65" name="Picture 198"/>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758532"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66" name="Picture 198"/>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870004"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67" name="Picture 198"/>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981478"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68" name="Group 67"/>
          <p:cNvGrpSpPr/>
          <p:nvPr/>
        </p:nvGrpSpPr>
        <p:grpSpPr>
          <a:xfrm>
            <a:off x="5311853" y="4056720"/>
            <a:ext cx="8981363" cy="586276"/>
            <a:chOff x="2312644" y="4445866"/>
            <a:chExt cx="7707525" cy="489275"/>
          </a:xfrm>
        </p:grpSpPr>
        <p:pic>
          <p:nvPicPr>
            <p:cNvPr id="69" name="Picture 198"/>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312644"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70" name="Picture 198"/>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424116"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71" name="Picture 198"/>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535588"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72" name="Picture 198"/>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647060"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73" name="Picture 198"/>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758532"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74" name="Picture 198"/>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870004"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75" name="Picture 198"/>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981478"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76" name="Group 75"/>
          <p:cNvGrpSpPr/>
          <p:nvPr/>
        </p:nvGrpSpPr>
        <p:grpSpPr>
          <a:xfrm>
            <a:off x="5311853" y="5982910"/>
            <a:ext cx="8981363" cy="586276"/>
            <a:chOff x="2312644" y="4445866"/>
            <a:chExt cx="7707525" cy="489275"/>
          </a:xfrm>
        </p:grpSpPr>
        <p:pic>
          <p:nvPicPr>
            <p:cNvPr id="77" name="Picture 198"/>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312644"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78" name="Picture 198"/>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424116"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79" name="Picture 198"/>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535588"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80" name="Picture 198"/>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647060"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81" name="Picture 198"/>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758532"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82" name="Picture 198"/>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870004"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83" name="Picture 198"/>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981478"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84" name="Group 83"/>
          <p:cNvGrpSpPr/>
          <p:nvPr/>
        </p:nvGrpSpPr>
        <p:grpSpPr>
          <a:xfrm>
            <a:off x="5329660" y="6925928"/>
            <a:ext cx="8981363" cy="586276"/>
            <a:chOff x="2312644" y="4445866"/>
            <a:chExt cx="7707525" cy="489275"/>
          </a:xfrm>
        </p:grpSpPr>
        <p:pic>
          <p:nvPicPr>
            <p:cNvPr id="85" name="Picture 198"/>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312644"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87" name="Picture 198"/>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424116"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89" name="Picture 198"/>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535588"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90" name="Picture 198"/>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647060"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91" name="Picture 198"/>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758532"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92" name="Picture 198"/>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870004"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93" name="Picture 198"/>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981478"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spTree>
    <p:extLst>
      <p:ext uri="{BB962C8B-B14F-4D97-AF65-F5344CB8AC3E}">
        <p14:creationId xmlns:p14="http://schemas.microsoft.com/office/powerpoint/2010/main" val="1949492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5237807" y="4134360"/>
            <a:ext cx="11881320" cy="938719"/>
          </a:xfrm>
          <a:prstGeom prst="rect">
            <a:avLst/>
          </a:prstGeom>
          <a:noFill/>
        </p:spPr>
        <p:txBody>
          <a:bodyPr wrap="square" rtlCol="0">
            <a:spAutoFit/>
          </a:bodyPr>
          <a:lstStyle/>
          <a:p>
            <a:r>
              <a:rPr lang="en-US" sz="5500" dirty="0">
                <a:solidFill>
                  <a:schemeClr val="accent5">
                    <a:lumMod val="75000"/>
                  </a:schemeClr>
                </a:solidFill>
                <a:latin typeface="Novecento sans wide Book" pitchFamily="50" charset="-94"/>
              </a:rPr>
              <a:t>	 VMs vs. Containers</a:t>
            </a:r>
            <a:endParaRPr lang="tr-TR" sz="5500" dirty="0">
              <a:solidFill>
                <a:schemeClr val="accent5">
                  <a:lumMod val="75000"/>
                </a:schemeClr>
              </a:solidFill>
              <a:latin typeface="Novecento sans wide Book" pitchFamily="50" charset="-94"/>
            </a:endParaRPr>
          </a:p>
        </p:txBody>
      </p:sp>
      <p:pic>
        <p:nvPicPr>
          <p:cNvPr id="2" name="Picture 1"/>
          <p:cNvPicPr>
            <a:picLocks noChangeAspect="1"/>
          </p:cNvPicPr>
          <p:nvPr/>
        </p:nvPicPr>
        <p:blipFill>
          <a:blip r:embed="rId3">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2448845" y="3767259"/>
            <a:ext cx="1830859" cy="1876745"/>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12410" y="3409487"/>
            <a:ext cx="825397" cy="2592288"/>
          </a:xfrm>
          <a:prstGeom prst="rect">
            <a:avLst/>
          </a:prstGeom>
        </p:spPr>
      </p:pic>
    </p:spTree>
    <p:extLst>
      <p:ext uri="{BB962C8B-B14F-4D97-AF65-F5344CB8AC3E}">
        <p14:creationId xmlns:p14="http://schemas.microsoft.com/office/powerpoint/2010/main" val="19223745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pic>
        <p:nvPicPr>
          <p:cNvPr id="377" name="Shape 377"/>
          <p:cNvPicPr preferRelativeResize="0"/>
          <p:nvPr/>
        </p:nvPicPr>
        <p:blipFill rotWithShape="1">
          <a:blip r:embed="rId3">
            <a:alphaModFix/>
          </a:blip>
          <a:srcRect/>
          <a:stretch/>
        </p:blipFill>
        <p:spPr>
          <a:xfrm>
            <a:off x="1440731" y="2357893"/>
            <a:ext cx="6624736" cy="5715000"/>
          </a:xfrm>
          <a:prstGeom prst="rect">
            <a:avLst/>
          </a:prstGeom>
          <a:noFill/>
          <a:ln>
            <a:solidFill>
              <a:schemeClr val="tx1"/>
            </a:solidFill>
          </a:ln>
          <a:effectLst>
            <a:outerShdw blurRad="63500" sx="102000" sy="102000" algn="ctr" rotWithShape="0">
              <a:prstClr val="black">
                <a:alpha val="40000"/>
              </a:prstClr>
            </a:outerShdw>
          </a:effectLst>
        </p:spPr>
      </p:pic>
      <p:sp>
        <p:nvSpPr>
          <p:cNvPr id="4" name="TextBox 3"/>
          <p:cNvSpPr txBox="1"/>
          <p:nvPr/>
        </p:nvSpPr>
        <p:spPr>
          <a:xfrm>
            <a:off x="1600685" y="22521"/>
            <a:ext cx="14817710" cy="938719"/>
          </a:xfrm>
          <a:prstGeom prst="rect">
            <a:avLst/>
          </a:prstGeom>
          <a:noFill/>
        </p:spPr>
        <p:txBody>
          <a:bodyPr wrap="square" rtlCol="0">
            <a:spAutoFit/>
          </a:bodyPr>
          <a:lstStyle/>
          <a:p>
            <a:pPr algn="ctr"/>
            <a:r>
              <a:rPr lang="en-US" sz="5400" dirty="0">
                <a:solidFill>
                  <a:schemeClr val="accent5">
                    <a:lumMod val="75000"/>
                  </a:schemeClr>
                </a:solidFill>
                <a:latin typeface="Novecento sans wide Book" pitchFamily="50" charset="-94"/>
              </a:rPr>
              <a:t>VMs</a:t>
            </a:r>
            <a:endParaRPr lang="tr-TR" sz="5400" dirty="0">
              <a:solidFill>
                <a:schemeClr val="accent5">
                  <a:lumMod val="75000"/>
                </a:schemeClr>
              </a:solidFill>
              <a:latin typeface="Novecento sans wide Book" pitchFamily="50" charset="-94"/>
            </a:endParaRP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a:off x="8406049" y="-3302425"/>
            <a:ext cx="1168254" cy="9003175"/>
          </a:xfrm>
          <a:prstGeom prst="rect">
            <a:avLst/>
          </a:prstGeom>
        </p:spPr>
      </p:pic>
      <p:pic>
        <p:nvPicPr>
          <p:cNvPr id="2" name="Picture 1"/>
          <p:cNvPicPr>
            <a:picLocks noChangeAspect="1"/>
          </p:cNvPicPr>
          <p:nvPr/>
        </p:nvPicPr>
        <p:blipFill>
          <a:blip r:embed="rId5">
            <a:alphaModFix/>
            <a:extLst>
              <a:ext uri="{28A0092B-C50C-407E-A947-70E740481C1C}">
                <a14:useLocalDpi xmlns:a14="http://schemas.microsoft.com/office/drawing/2010/main" val="0"/>
              </a:ext>
            </a:extLst>
          </a:blip>
          <a:stretch>
            <a:fillRect/>
          </a:stretch>
        </p:blipFill>
        <p:spPr>
          <a:xfrm>
            <a:off x="10179396" y="2339984"/>
            <a:ext cx="6624736" cy="5750819"/>
          </a:xfrm>
          <a:prstGeom prst="rect">
            <a:avLst/>
          </a:prstGeom>
          <a:noFill/>
          <a:ln>
            <a:solidFill>
              <a:schemeClr val="tx1"/>
            </a:solidFill>
          </a:ln>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1529443666"/>
      </p:ext>
    </p:extLst>
  </p:cSld>
  <p:clrMapOvr>
    <a:masterClrMapping/>
  </p:clrMapOvr>
  <p:transition spd="slow">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398" name="Shape 398"/>
          <p:cNvSpPr txBox="1">
            <a:spLocks noGrp="1"/>
          </p:cNvSpPr>
          <p:nvPr>
            <p:ph type="title"/>
          </p:nvPr>
        </p:nvSpPr>
        <p:spPr>
          <a:xfrm>
            <a:off x="457286" y="0"/>
            <a:ext cx="17376616" cy="960003"/>
          </a:xfrm>
          <a:prstGeom prst="rect">
            <a:avLst/>
          </a:prstGeom>
          <a:noFill/>
          <a:ln>
            <a:noFill/>
          </a:ln>
        </p:spPr>
        <p:txBody>
          <a:bodyPr vert="horz" wrap="square" lIns="182856" tIns="182856" rIns="182856" bIns="182856" rtlCol="0" anchor="ctr" anchorCtr="0">
            <a:noAutofit/>
          </a:bodyPr>
          <a:lstStyle/>
          <a:p>
            <a:pPr>
              <a:lnSpc>
                <a:spcPct val="100000"/>
              </a:lnSpc>
              <a:spcBef>
                <a:spcPts val="0"/>
              </a:spcBef>
              <a:buClr>
                <a:schemeClr val="dk2"/>
              </a:buClr>
              <a:buSzPct val="25000"/>
            </a:pPr>
            <a:r>
              <a:rPr lang="en-US" sz="6000" dirty="0">
                <a:solidFill>
                  <a:schemeClr val="accent5">
                    <a:lumMod val="75000"/>
                  </a:schemeClr>
                </a:solidFill>
                <a:latin typeface="Novecento sans wide Book" pitchFamily="50" charset="-94"/>
              </a:rPr>
              <a:t>Containers</a:t>
            </a:r>
            <a:endParaRPr lang="en-US" sz="6001" dirty="0">
              <a:solidFill>
                <a:srgbClr val="31859C"/>
              </a:solidFill>
              <a:sym typeface="Arial"/>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8406049" y="-3302425"/>
            <a:ext cx="1168254" cy="9003175"/>
          </a:xfrm>
          <a:prstGeom prst="rect">
            <a:avLst/>
          </a:prstGeom>
        </p:spPr>
      </p:pic>
      <p:pic>
        <p:nvPicPr>
          <p:cNvPr id="11" name="Shape 385"/>
          <p:cNvPicPr preferRelativeResize="0"/>
          <p:nvPr/>
        </p:nvPicPr>
        <p:blipFill rotWithShape="1">
          <a:blip r:embed="rId4">
            <a:alphaModFix/>
          </a:blip>
          <a:srcRect/>
          <a:stretch/>
        </p:blipFill>
        <p:spPr>
          <a:xfrm>
            <a:off x="1584747" y="2382415"/>
            <a:ext cx="6624736" cy="5715000"/>
          </a:xfrm>
          <a:prstGeom prst="rect">
            <a:avLst/>
          </a:prstGeom>
          <a:noFill/>
          <a:ln>
            <a:solidFill>
              <a:schemeClr val="tx1"/>
            </a:solidFill>
          </a:ln>
          <a:effectLst>
            <a:outerShdw blurRad="63500" sx="102000" sy="102000" algn="ctr" rotWithShape="0">
              <a:prstClr val="black">
                <a:alpha val="40000"/>
              </a:prstClr>
            </a:outerShdw>
          </a:effectLst>
        </p:spPr>
      </p:pic>
      <p:pic>
        <p:nvPicPr>
          <p:cNvPr id="2" name="Picture 1"/>
          <p:cNvPicPr>
            <a:picLocks noChangeAspect="1"/>
          </p:cNvPicPr>
          <p:nvPr/>
        </p:nvPicPr>
        <p:blipFill>
          <a:blip r:embed="rId5">
            <a:alphaModFix/>
            <a:extLst>
              <a:ext uri="{28A0092B-C50C-407E-A947-70E740481C1C}">
                <a14:useLocalDpi xmlns:a14="http://schemas.microsoft.com/office/drawing/2010/main" val="0"/>
              </a:ext>
            </a:extLst>
          </a:blip>
          <a:stretch>
            <a:fillRect/>
          </a:stretch>
        </p:blipFill>
        <p:spPr>
          <a:xfrm>
            <a:off x="10179396" y="2382415"/>
            <a:ext cx="6624736" cy="5688626"/>
          </a:xfrm>
          <a:prstGeom prst="rect">
            <a:avLst/>
          </a:prstGeom>
          <a:noFill/>
          <a:ln>
            <a:solidFill>
              <a:schemeClr val="tx1"/>
            </a:solidFill>
          </a:ln>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283586325"/>
      </p:ext>
    </p:extLst>
  </p:cSld>
  <p:clrMapOvr>
    <a:masterClrMapping/>
  </p:clrMapOvr>
  <p:transition spd="slow">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p:cNvSpPr/>
          <p:nvPr/>
        </p:nvSpPr>
        <p:spPr>
          <a:xfrm>
            <a:off x="9109651" y="3911449"/>
            <a:ext cx="1131370" cy="978684"/>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r>
              <a:rPr lang="en-US" sz="2701" dirty="0">
                <a:solidFill>
                  <a:prstClr val="white"/>
                </a:solidFill>
              </a:rPr>
              <a:t>Bins/</a:t>
            </a:r>
          </a:p>
          <a:p>
            <a:pPr algn="ctr" defTabSz="1371874"/>
            <a:r>
              <a:rPr lang="en-US" sz="2701" dirty="0">
                <a:solidFill>
                  <a:prstClr val="white"/>
                </a:solidFill>
              </a:rPr>
              <a:t>Libs</a:t>
            </a: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p:txBody>
      </p:sp>
      <p:sp>
        <p:nvSpPr>
          <p:cNvPr id="35" name="Rectangle 34"/>
          <p:cNvSpPr/>
          <p:nvPr/>
        </p:nvSpPr>
        <p:spPr>
          <a:xfrm>
            <a:off x="9097635" y="2716331"/>
            <a:ext cx="1141529" cy="1195115"/>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r>
              <a:rPr lang="en-US" sz="2701" dirty="0">
                <a:solidFill>
                  <a:prstClr val="white"/>
                </a:solidFill>
              </a:rPr>
              <a:t>App</a:t>
            </a:r>
          </a:p>
          <a:p>
            <a:pPr algn="ctr" defTabSz="1371874"/>
            <a:r>
              <a:rPr lang="en-US" sz="2701" dirty="0">
                <a:solidFill>
                  <a:prstClr val="white"/>
                </a:solidFill>
              </a:rPr>
              <a:t>A</a:t>
            </a:r>
          </a:p>
        </p:txBody>
      </p:sp>
      <p:sp>
        <p:nvSpPr>
          <p:cNvPr id="3" name="TextBox 2"/>
          <p:cNvSpPr txBox="1"/>
          <p:nvPr/>
        </p:nvSpPr>
        <p:spPr>
          <a:xfrm>
            <a:off x="8249552" y="6623825"/>
            <a:ext cx="2811154" cy="1477456"/>
          </a:xfrm>
          <a:prstGeom prst="rect">
            <a:avLst/>
          </a:prstGeom>
          <a:noFill/>
        </p:spPr>
        <p:txBody>
          <a:bodyPr wrap="none" rtlCol="0">
            <a:spAutoFit/>
          </a:bodyPr>
          <a:lstStyle/>
          <a:p>
            <a:pPr algn="ctr" defTabSz="1371874"/>
            <a:r>
              <a:rPr lang="en-US" sz="2701" dirty="0">
                <a:solidFill>
                  <a:srgbClr val="394D54"/>
                </a:solidFill>
              </a:rPr>
              <a:t>Original App</a:t>
            </a:r>
          </a:p>
          <a:p>
            <a:pPr defTabSz="1371874"/>
            <a:r>
              <a:rPr lang="en-US" sz="2100" dirty="0">
                <a:solidFill>
                  <a:srgbClr val="394D54"/>
                </a:solidFill>
              </a:rPr>
              <a:t>(No OS to take</a:t>
            </a:r>
          </a:p>
          <a:p>
            <a:pPr defTabSz="1371874"/>
            <a:r>
              <a:rPr lang="en-US" sz="2100" dirty="0">
                <a:solidFill>
                  <a:srgbClr val="394D54"/>
                </a:solidFill>
              </a:rPr>
              <a:t>up space, resources,</a:t>
            </a:r>
          </a:p>
          <a:p>
            <a:pPr defTabSz="1371874"/>
            <a:r>
              <a:rPr lang="en-US" sz="2100" dirty="0">
                <a:solidFill>
                  <a:srgbClr val="394D54"/>
                </a:solidFill>
              </a:rPr>
              <a:t>or require restart)</a:t>
            </a:r>
          </a:p>
        </p:txBody>
      </p:sp>
      <p:sp>
        <p:nvSpPr>
          <p:cNvPr id="4" name="Rectangle 3"/>
          <p:cNvSpPr/>
          <p:nvPr/>
        </p:nvSpPr>
        <p:spPr>
          <a:xfrm>
            <a:off x="15324175" y="2739623"/>
            <a:ext cx="1453895" cy="2181701"/>
          </a:xfrm>
          <a:prstGeom prst="rect">
            <a:avLst/>
          </a:prstGeom>
          <a:solidFill>
            <a:schemeClr val="bg1"/>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endParaRPr lang="en-US" sz="2701">
              <a:solidFill>
                <a:prstClr val="white"/>
              </a:solidFill>
            </a:endParaRPr>
          </a:p>
        </p:txBody>
      </p:sp>
      <p:sp>
        <p:nvSpPr>
          <p:cNvPr id="39" name="Rectangle 38"/>
          <p:cNvSpPr/>
          <p:nvPr/>
        </p:nvSpPr>
        <p:spPr>
          <a:xfrm rot="5400000">
            <a:off x="16014042" y="3190644"/>
            <a:ext cx="1205285" cy="295397"/>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r>
              <a:rPr lang="en-US" sz="2701" dirty="0">
                <a:solidFill>
                  <a:prstClr val="white"/>
                </a:solidFill>
              </a:rPr>
              <a:t>App </a:t>
            </a:r>
            <a:r>
              <a:rPr lang="el-GR" sz="2701" dirty="0">
                <a:solidFill>
                  <a:prstClr val="white"/>
                </a:solidFill>
              </a:rPr>
              <a:t>Δ</a:t>
            </a:r>
            <a:r>
              <a:rPr lang="en-US" sz="2701" dirty="0">
                <a:solidFill>
                  <a:prstClr val="white"/>
                </a:solidFill>
              </a:rPr>
              <a:t> </a:t>
            </a:r>
          </a:p>
        </p:txBody>
      </p:sp>
      <p:sp>
        <p:nvSpPr>
          <p:cNvPr id="40" name="Rectangle 39"/>
          <p:cNvSpPr/>
          <p:nvPr/>
        </p:nvSpPr>
        <p:spPr>
          <a:xfrm rot="5400000">
            <a:off x="16118779" y="4291189"/>
            <a:ext cx="995823" cy="29540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r>
              <a:rPr lang="en-US" sz="2701" dirty="0">
                <a:solidFill>
                  <a:prstClr val="white"/>
                </a:solidFill>
              </a:rPr>
              <a:t>Bins/</a:t>
            </a:r>
          </a:p>
        </p:txBody>
      </p:sp>
      <p:sp>
        <p:nvSpPr>
          <p:cNvPr id="47" name="Rectangle 46"/>
          <p:cNvSpPr/>
          <p:nvPr/>
        </p:nvSpPr>
        <p:spPr>
          <a:xfrm>
            <a:off x="3019621" y="2763432"/>
            <a:ext cx="1143799" cy="3908033"/>
          </a:xfrm>
          <a:prstGeom prst="rect">
            <a:avLst/>
          </a:prstGeom>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r>
              <a:rPr lang="en-US" sz="2701" dirty="0">
                <a:solidFill>
                  <a:prstClr val="white"/>
                </a:solidFill>
              </a:rPr>
              <a:t>App</a:t>
            </a:r>
          </a:p>
          <a:p>
            <a:pPr algn="ctr" defTabSz="1371874"/>
            <a:r>
              <a:rPr lang="en-US" sz="2701" dirty="0">
                <a:solidFill>
                  <a:prstClr val="white"/>
                </a:solidFill>
              </a:rPr>
              <a:t>A</a:t>
            </a: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p:txBody>
      </p:sp>
      <p:sp>
        <p:nvSpPr>
          <p:cNvPr id="49" name="Rectangle 48"/>
          <p:cNvSpPr/>
          <p:nvPr/>
        </p:nvSpPr>
        <p:spPr>
          <a:xfrm>
            <a:off x="3021898" y="4019285"/>
            <a:ext cx="1131370" cy="978684"/>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r>
              <a:rPr lang="en-US" sz="2701" dirty="0">
                <a:solidFill>
                  <a:prstClr val="white"/>
                </a:solidFill>
              </a:rPr>
              <a:t>Bins/</a:t>
            </a:r>
          </a:p>
          <a:p>
            <a:pPr algn="ctr" defTabSz="1371874"/>
            <a:r>
              <a:rPr lang="en-US" sz="2701" dirty="0">
                <a:solidFill>
                  <a:prstClr val="white"/>
                </a:solidFill>
              </a:rPr>
              <a:t>Libs</a:t>
            </a: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p:txBody>
      </p:sp>
      <p:sp>
        <p:nvSpPr>
          <p:cNvPr id="50" name="Rectangle 49"/>
          <p:cNvSpPr/>
          <p:nvPr/>
        </p:nvSpPr>
        <p:spPr>
          <a:xfrm>
            <a:off x="3019630" y="2763428"/>
            <a:ext cx="1141529" cy="49127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endParaRPr lang="en-US" sz="2701">
              <a:solidFill>
                <a:prstClr val="white"/>
              </a:solidFill>
            </a:endParaRPr>
          </a:p>
        </p:txBody>
      </p:sp>
      <p:sp>
        <p:nvSpPr>
          <p:cNvPr id="51" name="Rectangle 50"/>
          <p:cNvSpPr/>
          <p:nvPr/>
        </p:nvSpPr>
        <p:spPr>
          <a:xfrm>
            <a:off x="4809329" y="2760826"/>
            <a:ext cx="1143799" cy="3475007"/>
          </a:xfrm>
          <a:prstGeom prst="rect">
            <a:avLst/>
          </a:prstGeom>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r>
              <a:rPr lang="en-US" sz="2701" dirty="0">
                <a:solidFill>
                  <a:prstClr val="white"/>
                </a:solidFill>
              </a:rPr>
              <a:t>App</a:t>
            </a:r>
          </a:p>
          <a:p>
            <a:pPr algn="ctr" defTabSz="1371874"/>
            <a:r>
              <a:rPr lang="en-US" sz="2701" dirty="0">
                <a:solidFill>
                  <a:prstClr val="white"/>
                </a:solidFill>
              </a:rPr>
              <a:t>A’</a:t>
            </a: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p:txBody>
      </p:sp>
      <p:sp>
        <p:nvSpPr>
          <p:cNvPr id="52" name="Rectangle 51"/>
          <p:cNvSpPr/>
          <p:nvPr/>
        </p:nvSpPr>
        <p:spPr>
          <a:xfrm>
            <a:off x="4819493" y="4937326"/>
            <a:ext cx="1131370" cy="125247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r>
              <a:rPr lang="en-US" sz="2701" dirty="0">
                <a:solidFill>
                  <a:prstClr val="white"/>
                </a:solidFill>
              </a:rPr>
              <a:t>Guest</a:t>
            </a:r>
          </a:p>
          <a:p>
            <a:pPr algn="ctr" defTabSz="1371874"/>
            <a:r>
              <a:rPr lang="en-US" sz="2701" dirty="0">
                <a:solidFill>
                  <a:prstClr val="white"/>
                </a:solidFill>
              </a:rPr>
              <a:t>OS</a:t>
            </a: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p:txBody>
      </p:sp>
      <p:sp>
        <p:nvSpPr>
          <p:cNvPr id="63" name="Rectangle 62"/>
          <p:cNvSpPr/>
          <p:nvPr/>
        </p:nvSpPr>
        <p:spPr>
          <a:xfrm>
            <a:off x="4811603" y="3996948"/>
            <a:ext cx="1131370" cy="978684"/>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r>
              <a:rPr lang="en-US" sz="2701" dirty="0">
                <a:solidFill>
                  <a:prstClr val="white"/>
                </a:solidFill>
              </a:rPr>
              <a:t>Bins/</a:t>
            </a:r>
          </a:p>
          <a:p>
            <a:pPr algn="ctr" defTabSz="1371874"/>
            <a:r>
              <a:rPr lang="en-US" sz="2701" dirty="0">
                <a:solidFill>
                  <a:prstClr val="white"/>
                </a:solidFill>
              </a:rPr>
              <a:t>Libs</a:t>
            </a: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p:txBody>
      </p:sp>
      <p:sp>
        <p:nvSpPr>
          <p:cNvPr id="68" name="Rectangle 67"/>
          <p:cNvSpPr/>
          <p:nvPr/>
        </p:nvSpPr>
        <p:spPr>
          <a:xfrm>
            <a:off x="4809335" y="2741089"/>
            <a:ext cx="1141529" cy="34487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endParaRPr lang="en-US" sz="2701">
              <a:solidFill>
                <a:prstClr val="white"/>
              </a:solidFill>
            </a:endParaRPr>
          </a:p>
        </p:txBody>
      </p:sp>
      <p:sp>
        <p:nvSpPr>
          <p:cNvPr id="71" name="TextBox 70"/>
          <p:cNvSpPr txBox="1"/>
          <p:nvPr/>
        </p:nvSpPr>
        <p:spPr>
          <a:xfrm>
            <a:off x="14791956" y="6623825"/>
            <a:ext cx="2946675" cy="2770117"/>
          </a:xfrm>
          <a:prstGeom prst="rect">
            <a:avLst/>
          </a:prstGeom>
          <a:noFill/>
        </p:spPr>
        <p:txBody>
          <a:bodyPr wrap="square" rtlCol="0">
            <a:spAutoFit/>
          </a:bodyPr>
          <a:lstStyle/>
          <a:p>
            <a:pPr defTabSz="1371874"/>
            <a:r>
              <a:rPr lang="en-US" sz="2701" dirty="0">
                <a:solidFill>
                  <a:srgbClr val="394D54"/>
                </a:solidFill>
              </a:rPr>
              <a:t>Modified App</a:t>
            </a:r>
          </a:p>
          <a:p>
            <a:pPr defTabSz="1371874"/>
            <a:endParaRPr lang="en-US" sz="2100" dirty="0">
              <a:solidFill>
                <a:srgbClr val="394D54"/>
              </a:solidFill>
            </a:endParaRPr>
          </a:p>
          <a:p>
            <a:pPr defTabSz="1371874"/>
            <a:r>
              <a:rPr lang="en-US" sz="2100" dirty="0">
                <a:solidFill>
                  <a:srgbClr val="394D54"/>
                </a:solidFill>
              </a:rPr>
              <a:t>Copy on write capabilities allow</a:t>
            </a:r>
          </a:p>
          <a:p>
            <a:pPr defTabSz="1371874"/>
            <a:r>
              <a:rPr lang="en-US" sz="2100" dirty="0">
                <a:solidFill>
                  <a:srgbClr val="394D54"/>
                </a:solidFill>
              </a:rPr>
              <a:t>us to only save the diffs</a:t>
            </a:r>
          </a:p>
          <a:p>
            <a:pPr defTabSz="1371874"/>
            <a:r>
              <a:rPr lang="en-US" sz="2100" dirty="0">
                <a:solidFill>
                  <a:srgbClr val="394D54"/>
                </a:solidFill>
              </a:rPr>
              <a:t>Between container A and container</a:t>
            </a:r>
          </a:p>
          <a:p>
            <a:pPr defTabSz="1371874"/>
            <a:r>
              <a:rPr lang="en-US" sz="2100" dirty="0">
                <a:solidFill>
                  <a:srgbClr val="394D54"/>
                </a:solidFill>
              </a:rPr>
              <a:t>A’</a:t>
            </a:r>
          </a:p>
        </p:txBody>
      </p:sp>
      <p:sp>
        <p:nvSpPr>
          <p:cNvPr id="72" name="TextBox 71"/>
          <p:cNvSpPr txBox="1"/>
          <p:nvPr/>
        </p:nvSpPr>
        <p:spPr>
          <a:xfrm>
            <a:off x="1551150" y="8257242"/>
            <a:ext cx="4494628" cy="1477456"/>
          </a:xfrm>
          <a:prstGeom prst="rect">
            <a:avLst/>
          </a:prstGeom>
          <a:noFill/>
        </p:spPr>
        <p:txBody>
          <a:bodyPr wrap="none" rtlCol="0">
            <a:spAutoFit/>
          </a:bodyPr>
          <a:lstStyle/>
          <a:p>
            <a:pPr algn="ctr" defTabSz="1371874"/>
            <a:r>
              <a:rPr lang="en-US" sz="2701" dirty="0">
                <a:solidFill>
                  <a:srgbClr val="394D54"/>
                </a:solidFill>
              </a:rPr>
              <a:t>VMs</a:t>
            </a:r>
          </a:p>
          <a:p>
            <a:pPr defTabSz="1371874"/>
            <a:r>
              <a:rPr lang="en-US" sz="2100" dirty="0">
                <a:solidFill>
                  <a:srgbClr val="394D54"/>
                </a:solidFill>
              </a:rPr>
              <a:t>Every app, every copy of an</a:t>
            </a:r>
          </a:p>
          <a:p>
            <a:pPr defTabSz="1371874"/>
            <a:r>
              <a:rPr lang="en-US" sz="2100" dirty="0">
                <a:solidFill>
                  <a:srgbClr val="394D54"/>
                </a:solidFill>
              </a:rPr>
              <a:t>app, and every slight modification</a:t>
            </a:r>
          </a:p>
          <a:p>
            <a:pPr defTabSz="1371874"/>
            <a:r>
              <a:rPr lang="en-US" sz="2100" dirty="0">
                <a:solidFill>
                  <a:srgbClr val="394D54"/>
                </a:solidFill>
              </a:rPr>
              <a:t>of the app requires a new virtual server</a:t>
            </a:r>
          </a:p>
        </p:txBody>
      </p:sp>
      <p:sp>
        <p:nvSpPr>
          <p:cNvPr id="73" name="Rectangle 72"/>
          <p:cNvSpPr/>
          <p:nvPr/>
        </p:nvSpPr>
        <p:spPr>
          <a:xfrm>
            <a:off x="1304824" y="2782485"/>
            <a:ext cx="1143799" cy="3908033"/>
          </a:xfrm>
          <a:prstGeom prst="rect">
            <a:avLst/>
          </a:prstGeom>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r>
              <a:rPr lang="en-US" sz="2701" dirty="0">
                <a:solidFill>
                  <a:prstClr val="white"/>
                </a:solidFill>
              </a:rPr>
              <a:t>App</a:t>
            </a:r>
          </a:p>
          <a:p>
            <a:pPr algn="ctr" defTabSz="1371874"/>
            <a:r>
              <a:rPr lang="en-US" sz="2701" dirty="0">
                <a:solidFill>
                  <a:prstClr val="white"/>
                </a:solidFill>
              </a:rPr>
              <a:t>A</a:t>
            </a: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p:txBody>
      </p:sp>
      <p:sp>
        <p:nvSpPr>
          <p:cNvPr id="74" name="Rectangle 73"/>
          <p:cNvSpPr/>
          <p:nvPr/>
        </p:nvSpPr>
        <p:spPr>
          <a:xfrm>
            <a:off x="1314987" y="4978714"/>
            <a:ext cx="1131370" cy="3291115"/>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r>
              <a:rPr lang="en-US" sz="2701" dirty="0">
                <a:solidFill>
                  <a:prstClr val="white"/>
                </a:solidFill>
              </a:rPr>
              <a:t>Guest</a:t>
            </a:r>
          </a:p>
          <a:p>
            <a:pPr algn="ctr" defTabSz="1371874"/>
            <a:r>
              <a:rPr lang="en-US" sz="2701" dirty="0">
                <a:solidFill>
                  <a:prstClr val="white"/>
                </a:solidFill>
              </a:rPr>
              <a:t>OS</a:t>
            </a: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p:txBody>
      </p:sp>
      <p:sp>
        <p:nvSpPr>
          <p:cNvPr id="75" name="Rectangle 74"/>
          <p:cNvSpPr/>
          <p:nvPr/>
        </p:nvSpPr>
        <p:spPr>
          <a:xfrm>
            <a:off x="1307100" y="4038338"/>
            <a:ext cx="1131370" cy="978684"/>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r>
              <a:rPr lang="en-US" sz="2701" dirty="0">
                <a:solidFill>
                  <a:prstClr val="white"/>
                </a:solidFill>
              </a:rPr>
              <a:t>Bins/</a:t>
            </a:r>
          </a:p>
          <a:p>
            <a:pPr algn="ctr" defTabSz="1371874"/>
            <a:r>
              <a:rPr lang="en-US" sz="2701" dirty="0">
                <a:solidFill>
                  <a:prstClr val="white"/>
                </a:solidFill>
              </a:rPr>
              <a:t>Libs</a:t>
            </a: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p:txBody>
      </p:sp>
      <p:sp>
        <p:nvSpPr>
          <p:cNvPr id="76" name="Rectangle 75"/>
          <p:cNvSpPr/>
          <p:nvPr/>
        </p:nvSpPr>
        <p:spPr>
          <a:xfrm>
            <a:off x="1304832" y="2782481"/>
            <a:ext cx="1141529" cy="49127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endParaRPr lang="en-US" sz="2701">
              <a:solidFill>
                <a:prstClr val="white"/>
              </a:solidFill>
            </a:endParaRPr>
          </a:p>
        </p:txBody>
      </p:sp>
      <p:sp>
        <p:nvSpPr>
          <p:cNvPr id="77" name="TextBox 76"/>
          <p:cNvSpPr txBox="1"/>
          <p:nvPr/>
        </p:nvSpPr>
        <p:spPr>
          <a:xfrm>
            <a:off x="11997877" y="6657172"/>
            <a:ext cx="1983172" cy="1569917"/>
          </a:xfrm>
          <a:prstGeom prst="rect">
            <a:avLst/>
          </a:prstGeom>
          <a:noFill/>
        </p:spPr>
        <p:txBody>
          <a:bodyPr wrap="none" rtlCol="0">
            <a:spAutoFit/>
          </a:bodyPr>
          <a:lstStyle/>
          <a:p>
            <a:pPr algn="ctr" defTabSz="1371874"/>
            <a:r>
              <a:rPr lang="en-US" sz="2701" dirty="0">
                <a:solidFill>
                  <a:srgbClr val="394D54"/>
                </a:solidFill>
              </a:rPr>
              <a:t>Copy of</a:t>
            </a:r>
          </a:p>
          <a:p>
            <a:pPr algn="ctr" defTabSz="1371874"/>
            <a:r>
              <a:rPr lang="en-US" sz="2701" dirty="0">
                <a:solidFill>
                  <a:srgbClr val="394D54"/>
                </a:solidFill>
              </a:rPr>
              <a:t>App</a:t>
            </a:r>
          </a:p>
          <a:p>
            <a:pPr defTabSz="1371874"/>
            <a:r>
              <a:rPr lang="en-US" sz="2100" dirty="0">
                <a:solidFill>
                  <a:srgbClr val="394D54"/>
                </a:solidFill>
              </a:rPr>
              <a:t>No OS. Can</a:t>
            </a:r>
          </a:p>
          <a:p>
            <a:pPr defTabSz="1371874"/>
            <a:r>
              <a:rPr lang="en-US" sz="2100" dirty="0">
                <a:solidFill>
                  <a:srgbClr val="394D54"/>
                </a:solidFill>
              </a:rPr>
              <a:t>Share bins/libs</a:t>
            </a:r>
          </a:p>
        </p:txBody>
      </p:sp>
      <p:sp>
        <p:nvSpPr>
          <p:cNvPr id="78" name="Rectangle 77"/>
          <p:cNvSpPr/>
          <p:nvPr/>
        </p:nvSpPr>
        <p:spPr>
          <a:xfrm>
            <a:off x="12270884" y="2768203"/>
            <a:ext cx="1183524" cy="2181701"/>
          </a:xfrm>
          <a:prstGeom prst="rect">
            <a:avLst/>
          </a:prstGeom>
          <a:solidFill>
            <a:schemeClr val="bg1"/>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endParaRPr lang="en-US" sz="2701">
              <a:solidFill>
                <a:prstClr val="white"/>
              </a:solidFill>
            </a:endParaRPr>
          </a:p>
        </p:txBody>
      </p:sp>
      <p:sp>
        <p:nvSpPr>
          <p:cNvPr id="86" name="Rectangle 85"/>
          <p:cNvSpPr/>
          <p:nvPr/>
        </p:nvSpPr>
        <p:spPr>
          <a:xfrm>
            <a:off x="12270884" y="2730152"/>
            <a:ext cx="1183524" cy="1195115"/>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r>
              <a:rPr lang="en-US" sz="2701" dirty="0">
                <a:solidFill>
                  <a:prstClr val="white"/>
                </a:solidFill>
              </a:rPr>
              <a:t>App</a:t>
            </a:r>
          </a:p>
          <a:p>
            <a:pPr algn="ctr" defTabSz="1371874"/>
            <a:r>
              <a:rPr lang="en-US" sz="2701" dirty="0">
                <a:solidFill>
                  <a:prstClr val="white"/>
                </a:solidFill>
              </a:rPr>
              <a:t>A</a:t>
            </a:r>
          </a:p>
        </p:txBody>
      </p:sp>
      <p:sp>
        <p:nvSpPr>
          <p:cNvPr id="5" name="Lightning Bolt 4"/>
          <p:cNvSpPr/>
          <p:nvPr/>
        </p:nvSpPr>
        <p:spPr>
          <a:xfrm rot="18063561">
            <a:off x="1148390" y="6623769"/>
            <a:ext cx="1387081" cy="762132"/>
          </a:xfrm>
          <a:prstGeom prst="lightningBol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endParaRPr lang="en-US" sz="2701">
              <a:solidFill>
                <a:prstClr val="white"/>
              </a:solidFill>
            </a:endParaRPr>
          </a:p>
        </p:txBody>
      </p:sp>
      <p:sp>
        <p:nvSpPr>
          <p:cNvPr id="28" name="Rectangle 27"/>
          <p:cNvSpPr/>
          <p:nvPr/>
        </p:nvSpPr>
        <p:spPr>
          <a:xfrm>
            <a:off x="3029785" y="4997768"/>
            <a:ext cx="1131370" cy="3291115"/>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r>
              <a:rPr lang="en-US" sz="2701" dirty="0">
                <a:solidFill>
                  <a:prstClr val="white"/>
                </a:solidFill>
              </a:rPr>
              <a:t>Guest</a:t>
            </a:r>
          </a:p>
          <a:p>
            <a:pPr algn="ctr" defTabSz="1371874"/>
            <a:r>
              <a:rPr lang="en-US" sz="2701" dirty="0">
                <a:solidFill>
                  <a:prstClr val="white"/>
                </a:solidFill>
              </a:rPr>
              <a:t>OS</a:t>
            </a: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p:txBody>
      </p:sp>
      <p:sp>
        <p:nvSpPr>
          <p:cNvPr id="29" name="Lightning Bolt 28"/>
          <p:cNvSpPr/>
          <p:nvPr/>
        </p:nvSpPr>
        <p:spPr>
          <a:xfrm rot="18063561">
            <a:off x="2863188" y="6642823"/>
            <a:ext cx="1387081" cy="762132"/>
          </a:xfrm>
          <a:prstGeom prst="lightningBol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endParaRPr lang="en-US" sz="2701">
              <a:solidFill>
                <a:prstClr val="white"/>
              </a:solidFill>
            </a:endParaRPr>
          </a:p>
        </p:txBody>
      </p:sp>
      <p:sp>
        <p:nvSpPr>
          <p:cNvPr id="30" name="Rectangle 29"/>
          <p:cNvSpPr/>
          <p:nvPr/>
        </p:nvSpPr>
        <p:spPr>
          <a:xfrm>
            <a:off x="4820795" y="4997768"/>
            <a:ext cx="1131370" cy="3291115"/>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r>
              <a:rPr lang="en-US" sz="2701" dirty="0">
                <a:solidFill>
                  <a:prstClr val="white"/>
                </a:solidFill>
              </a:rPr>
              <a:t>Guest</a:t>
            </a:r>
          </a:p>
          <a:p>
            <a:pPr algn="ctr" defTabSz="1371874"/>
            <a:r>
              <a:rPr lang="en-US" sz="2701" dirty="0">
                <a:solidFill>
                  <a:prstClr val="white"/>
                </a:solidFill>
              </a:rPr>
              <a:t>OS</a:t>
            </a: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p:txBody>
      </p:sp>
      <p:sp>
        <p:nvSpPr>
          <p:cNvPr id="31" name="Lightning Bolt 30"/>
          <p:cNvSpPr/>
          <p:nvPr/>
        </p:nvSpPr>
        <p:spPr>
          <a:xfrm rot="18063561">
            <a:off x="4654199" y="6642823"/>
            <a:ext cx="1387081" cy="762132"/>
          </a:xfrm>
          <a:prstGeom prst="lightningBol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endParaRPr lang="en-US" sz="2701">
              <a:solidFill>
                <a:prstClr val="white"/>
              </a:solidFill>
            </a:endParaRPr>
          </a:p>
        </p:txBody>
      </p:sp>
      <p:cxnSp>
        <p:nvCxnSpPr>
          <p:cNvPr id="7" name="Straight Connector 6"/>
          <p:cNvCxnSpPr/>
          <p:nvPr/>
        </p:nvCxnSpPr>
        <p:spPr>
          <a:xfrm>
            <a:off x="7640380" y="1772656"/>
            <a:ext cx="95267" cy="8516828"/>
          </a:xfrm>
          <a:prstGeom prst="line">
            <a:avLst/>
          </a:prstGeom>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3029781" y="1753737"/>
            <a:ext cx="1021433" cy="646459"/>
          </a:xfrm>
          <a:prstGeom prst="rect">
            <a:avLst/>
          </a:prstGeom>
          <a:noFill/>
        </p:spPr>
        <p:txBody>
          <a:bodyPr wrap="none" rtlCol="0">
            <a:spAutoFit/>
          </a:bodyPr>
          <a:lstStyle/>
          <a:p>
            <a:pPr defTabSz="1371874"/>
            <a:r>
              <a:rPr lang="en-US" sz="3601" dirty="0">
                <a:solidFill>
                  <a:srgbClr val="394D54"/>
                </a:solidFill>
              </a:rPr>
              <a:t>VMs</a:t>
            </a:r>
          </a:p>
        </p:txBody>
      </p:sp>
      <p:sp>
        <p:nvSpPr>
          <p:cNvPr id="36" name="TextBox 35"/>
          <p:cNvSpPr txBox="1"/>
          <p:nvPr/>
        </p:nvSpPr>
        <p:spPr>
          <a:xfrm>
            <a:off x="11719392" y="1833437"/>
            <a:ext cx="2193036" cy="646459"/>
          </a:xfrm>
          <a:prstGeom prst="rect">
            <a:avLst/>
          </a:prstGeom>
          <a:noFill/>
        </p:spPr>
        <p:txBody>
          <a:bodyPr wrap="none" rtlCol="0">
            <a:spAutoFit/>
          </a:bodyPr>
          <a:lstStyle/>
          <a:p>
            <a:pPr defTabSz="1371874"/>
            <a:r>
              <a:rPr lang="en-US" sz="3601" dirty="0">
                <a:solidFill>
                  <a:srgbClr val="394D54"/>
                </a:solidFill>
              </a:rPr>
              <a:t>Containers</a:t>
            </a:r>
          </a:p>
        </p:txBody>
      </p:sp>
      <p:sp>
        <p:nvSpPr>
          <p:cNvPr id="37" name="TextBox 36"/>
          <p:cNvSpPr txBox="1"/>
          <p:nvPr/>
        </p:nvSpPr>
        <p:spPr>
          <a:xfrm>
            <a:off x="1600685" y="22521"/>
            <a:ext cx="14817710" cy="861774"/>
          </a:xfrm>
          <a:prstGeom prst="rect">
            <a:avLst/>
          </a:prstGeom>
          <a:noFill/>
        </p:spPr>
        <p:txBody>
          <a:bodyPr wrap="square" rtlCol="0">
            <a:spAutoFit/>
          </a:bodyPr>
          <a:lstStyle/>
          <a:p>
            <a:pPr algn="ctr"/>
            <a:r>
              <a:rPr lang="en-GB" sz="5000" dirty="0">
                <a:solidFill>
                  <a:schemeClr val="accent5">
                    <a:lumMod val="75000"/>
                  </a:schemeClr>
                </a:solidFill>
                <a:latin typeface="Novecento sans wide Book" pitchFamily="50" charset="-94"/>
              </a:rPr>
              <a:t>Why are </a:t>
            </a:r>
            <a:r>
              <a:rPr lang="en-GB" sz="5000" dirty="0" err="1">
                <a:solidFill>
                  <a:schemeClr val="accent5">
                    <a:lumMod val="75000"/>
                  </a:schemeClr>
                </a:solidFill>
                <a:latin typeface="Novecento sans wide Book" pitchFamily="50" charset="-94"/>
              </a:rPr>
              <a:t>Docker</a:t>
            </a:r>
            <a:r>
              <a:rPr lang="en-GB" sz="5000" dirty="0">
                <a:solidFill>
                  <a:schemeClr val="accent5">
                    <a:lumMod val="75000"/>
                  </a:schemeClr>
                </a:solidFill>
                <a:latin typeface="Novecento sans wide Book" pitchFamily="50" charset="-94"/>
              </a:rPr>
              <a:t> containers lightweight?</a:t>
            </a:r>
            <a:endParaRPr lang="tr-TR" sz="5000" dirty="0">
              <a:solidFill>
                <a:schemeClr val="accent5">
                  <a:lumMod val="75000"/>
                </a:schemeClr>
              </a:solidFill>
              <a:latin typeface="Novecento sans wide Book" pitchFamily="50" charset="-94"/>
            </a:endParaRPr>
          </a:p>
        </p:txBody>
      </p:sp>
      <p:pic>
        <p:nvPicPr>
          <p:cNvPr id="38" name="Picture 3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8406049" y="-3302425"/>
            <a:ext cx="1168254" cy="9003175"/>
          </a:xfrm>
          <a:prstGeom prst="rect">
            <a:avLst/>
          </a:prstGeom>
        </p:spPr>
      </p:pic>
    </p:spTree>
    <p:extLst>
      <p:ext uri="{BB962C8B-B14F-4D97-AF65-F5344CB8AC3E}">
        <p14:creationId xmlns:p14="http://schemas.microsoft.com/office/powerpoint/2010/main" val="1954426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398" name="Shape 398"/>
          <p:cNvSpPr txBox="1">
            <a:spLocks noGrp="1"/>
          </p:cNvSpPr>
          <p:nvPr>
            <p:ph type="title"/>
          </p:nvPr>
        </p:nvSpPr>
        <p:spPr>
          <a:xfrm>
            <a:off x="457286" y="0"/>
            <a:ext cx="17376616" cy="960003"/>
          </a:xfrm>
          <a:prstGeom prst="rect">
            <a:avLst/>
          </a:prstGeom>
          <a:noFill/>
          <a:ln>
            <a:noFill/>
          </a:ln>
        </p:spPr>
        <p:txBody>
          <a:bodyPr vert="horz" wrap="square" lIns="182856" tIns="182856" rIns="182856" bIns="182856" rtlCol="0" anchor="ctr" anchorCtr="0">
            <a:noAutofit/>
          </a:bodyPr>
          <a:lstStyle/>
          <a:p>
            <a:pPr>
              <a:lnSpc>
                <a:spcPct val="100000"/>
              </a:lnSpc>
              <a:spcBef>
                <a:spcPts val="0"/>
              </a:spcBef>
              <a:buClr>
                <a:schemeClr val="dk2"/>
              </a:buClr>
              <a:buSzPct val="25000"/>
            </a:pPr>
            <a:r>
              <a:rPr lang="en-US" sz="6001" dirty="0">
                <a:solidFill>
                  <a:srgbClr val="31859C"/>
                </a:solidFill>
                <a:sym typeface="Arial"/>
              </a:rPr>
              <a:t>They’re different, not mutually exclusive</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8406049" y="-3302425"/>
            <a:ext cx="1168254" cy="9003175"/>
          </a:xfrm>
          <a:prstGeom prst="rect">
            <a:avLst/>
          </a:prstGeom>
        </p:spPr>
      </p:pic>
      <p:pic>
        <p:nvPicPr>
          <p:cNvPr id="6" name="Shape 399"/>
          <p:cNvPicPr preferRelativeResize="0"/>
          <p:nvPr/>
        </p:nvPicPr>
        <p:blipFill rotWithShape="1">
          <a:blip r:embed="rId4">
            <a:alphaModFix/>
          </a:blip>
          <a:srcRect/>
          <a:stretch/>
        </p:blipFill>
        <p:spPr>
          <a:xfrm>
            <a:off x="864667" y="1542345"/>
            <a:ext cx="16417824" cy="7844214"/>
          </a:xfrm>
          <a:prstGeom prst="rect">
            <a:avLst/>
          </a:prstGeom>
          <a:noFill/>
          <a:ln>
            <a:solidFill>
              <a:schemeClr val="tx1"/>
            </a:solidFill>
          </a:ln>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696388932"/>
      </p:ext>
    </p:extLst>
  </p:cSld>
  <p:clrMapOvr>
    <a:masterClrMapping/>
  </p:clrMapOvr>
  <p:transition spd="slow">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5237807" y="4134360"/>
            <a:ext cx="11881320" cy="1015663"/>
          </a:xfrm>
          <a:prstGeom prst="rect">
            <a:avLst/>
          </a:prstGeom>
          <a:noFill/>
        </p:spPr>
        <p:txBody>
          <a:bodyPr wrap="square" rtlCol="0">
            <a:spAutoFit/>
          </a:bodyPr>
          <a:lstStyle/>
          <a:p>
            <a:r>
              <a:rPr lang="en-GB" sz="6000" dirty="0">
                <a:solidFill>
                  <a:schemeClr val="accent5">
                    <a:lumMod val="75000"/>
                  </a:schemeClr>
                </a:solidFill>
                <a:latin typeface="Novecento sans wide Book" pitchFamily="50" charset="-94"/>
                <a:cs typeface="Klavika" panose="020B0706030404030204" pitchFamily="34" charset="0"/>
              </a:rPr>
              <a:t>What is Docker and Why people care</a:t>
            </a:r>
            <a:endParaRPr lang="tr-TR" sz="6000" dirty="0">
              <a:solidFill>
                <a:schemeClr val="accent5">
                  <a:lumMod val="75000"/>
                </a:schemeClr>
              </a:solidFill>
              <a:latin typeface="Novecento sans wide Book" pitchFamily="50" charset="-94"/>
              <a:cs typeface="Klavika" panose="020B0706030404030204" pitchFamily="34" charset="0"/>
            </a:endParaRPr>
          </a:p>
        </p:txBody>
      </p:sp>
      <p:pic>
        <p:nvPicPr>
          <p:cNvPr id="2" name="Picture 1"/>
          <p:cNvPicPr>
            <a:picLocks noChangeAspect="1"/>
          </p:cNvPicPr>
          <p:nvPr/>
        </p:nvPicPr>
        <p:blipFill>
          <a:blip r:embed="rId3">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2448845" y="3767259"/>
            <a:ext cx="1830859" cy="1876745"/>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12410" y="3409487"/>
            <a:ext cx="825397" cy="2592288"/>
          </a:xfrm>
          <a:prstGeom prst="rect">
            <a:avLst/>
          </a:prstGeom>
        </p:spPr>
      </p:pic>
    </p:spTree>
    <p:extLst>
      <p:ext uri="{BB962C8B-B14F-4D97-AF65-F5344CB8AC3E}">
        <p14:creationId xmlns:p14="http://schemas.microsoft.com/office/powerpoint/2010/main" val="41466258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a:xfrm>
            <a:off x="1896542" y="2823852"/>
            <a:ext cx="10585176" cy="64633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TextBox 15"/>
          <p:cNvSpPr txBox="1"/>
          <p:nvPr/>
        </p:nvSpPr>
        <p:spPr>
          <a:xfrm>
            <a:off x="4969123" y="610905"/>
            <a:ext cx="8136904" cy="861774"/>
          </a:xfrm>
          <a:prstGeom prst="rect">
            <a:avLst/>
          </a:prstGeom>
          <a:noFill/>
        </p:spPr>
        <p:txBody>
          <a:bodyPr wrap="square" rtlCol="0">
            <a:spAutoFit/>
          </a:bodyPr>
          <a:lstStyle/>
          <a:p>
            <a:pPr algn="ctr"/>
            <a:r>
              <a:rPr lang="tr-TR" sz="5000" dirty="0">
                <a:solidFill>
                  <a:schemeClr val="accent5">
                    <a:lumMod val="75000"/>
                  </a:schemeClr>
                </a:solidFill>
                <a:latin typeface="Novecento sans wide Book" pitchFamily="50" charset="-94"/>
              </a:rPr>
              <a:t>Contents</a:t>
            </a: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16969555" y="8601470"/>
            <a:ext cx="825397" cy="2592288"/>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a:off x="8454536" y="-2460908"/>
            <a:ext cx="1168254" cy="9003175"/>
          </a:xfrm>
          <a:prstGeom prst="rect">
            <a:avLst/>
          </a:prstGeom>
        </p:spPr>
      </p:pic>
      <p:sp>
        <p:nvSpPr>
          <p:cNvPr id="48" name="Oval 47"/>
          <p:cNvSpPr/>
          <p:nvPr/>
        </p:nvSpPr>
        <p:spPr>
          <a:xfrm>
            <a:off x="1451312" y="3072900"/>
            <a:ext cx="172351" cy="172351"/>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52" name="Oval 51"/>
          <p:cNvSpPr/>
          <p:nvPr/>
        </p:nvSpPr>
        <p:spPr>
          <a:xfrm>
            <a:off x="1451312" y="3722714"/>
            <a:ext cx="172351" cy="172351"/>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pic>
        <p:nvPicPr>
          <p:cNvPr id="118" name="Picture 117"/>
          <p:cNvPicPr>
            <a:picLocks noChangeAspect="1"/>
          </p:cNvPicPr>
          <p:nvPr/>
        </p:nvPicPr>
        <p:blipFill>
          <a:blip r:embed="rId5"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6850443" y="8925129"/>
            <a:ext cx="1080120" cy="972486"/>
          </a:xfrm>
          <a:prstGeom prst="rect">
            <a:avLst/>
          </a:prstGeom>
        </p:spPr>
      </p:pic>
      <p:sp>
        <p:nvSpPr>
          <p:cNvPr id="56" name="TextBox 55"/>
          <p:cNvSpPr txBox="1"/>
          <p:nvPr/>
        </p:nvSpPr>
        <p:spPr>
          <a:xfrm>
            <a:off x="1872779" y="3472828"/>
            <a:ext cx="15769752" cy="584775"/>
          </a:xfrm>
          <a:prstGeom prst="rect">
            <a:avLst/>
          </a:prstGeom>
          <a:noFill/>
        </p:spPr>
        <p:txBody>
          <a:bodyPr wrap="square" rtlCol="0">
            <a:spAutoFit/>
          </a:bodyPr>
          <a:lstStyle/>
          <a:p>
            <a:r>
              <a:rPr lang="tr-TR" dirty="0">
                <a:solidFill>
                  <a:schemeClr val="accent5">
                    <a:lumMod val="75000"/>
                  </a:schemeClr>
                </a:solidFill>
                <a:latin typeface="Novecento sans wide Book" pitchFamily="50" charset="-94"/>
                <a:cs typeface="Klavika" panose="020B0706030404030204" pitchFamily="34" charset="0"/>
              </a:rPr>
              <a:t>The Solution</a:t>
            </a:r>
          </a:p>
        </p:txBody>
      </p:sp>
      <p:sp>
        <p:nvSpPr>
          <p:cNvPr id="2" name="TextBox 1"/>
          <p:cNvSpPr txBox="1"/>
          <p:nvPr/>
        </p:nvSpPr>
        <p:spPr>
          <a:xfrm>
            <a:off x="1872779" y="2861068"/>
            <a:ext cx="10081120" cy="584775"/>
          </a:xfrm>
          <a:prstGeom prst="rect">
            <a:avLst/>
          </a:prstGeom>
          <a:noFill/>
        </p:spPr>
        <p:txBody>
          <a:bodyPr wrap="square" rtlCol="0">
            <a:spAutoFit/>
          </a:bodyPr>
          <a:lstStyle/>
          <a:p>
            <a:r>
              <a:rPr lang="tr-TR" b="1" dirty="0">
                <a:solidFill>
                  <a:schemeClr val="bg1"/>
                </a:solidFill>
                <a:latin typeface="Novecento sans wide Book" pitchFamily="50" charset="-94"/>
                <a:cs typeface="Klavika" panose="020B0706030404030204" pitchFamily="34" charset="0"/>
              </a:rPr>
              <a:t>The challenge</a:t>
            </a:r>
          </a:p>
        </p:txBody>
      </p:sp>
      <p:sp>
        <p:nvSpPr>
          <p:cNvPr id="57" name="Oval 56"/>
          <p:cNvSpPr/>
          <p:nvPr/>
        </p:nvSpPr>
        <p:spPr>
          <a:xfrm>
            <a:off x="1451312" y="4351254"/>
            <a:ext cx="172351" cy="172351"/>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60" name="Oval 59"/>
          <p:cNvSpPr/>
          <p:nvPr/>
        </p:nvSpPr>
        <p:spPr>
          <a:xfrm>
            <a:off x="1451312" y="5001068"/>
            <a:ext cx="172351" cy="172351"/>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64" name="TextBox 63"/>
          <p:cNvSpPr txBox="1"/>
          <p:nvPr/>
        </p:nvSpPr>
        <p:spPr>
          <a:xfrm>
            <a:off x="1918119" y="4781284"/>
            <a:ext cx="15769752" cy="584775"/>
          </a:xfrm>
          <a:prstGeom prst="rect">
            <a:avLst/>
          </a:prstGeom>
          <a:noFill/>
        </p:spPr>
        <p:txBody>
          <a:bodyPr wrap="square" rtlCol="0">
            <a:spAutoFit/>
          </a:bodyPr>
          <a:lstStyle/>
          <a:p>
            <a:r>
              <a:rPr lang="en-GB" dirty="0">
                <a:solidFill>
                  <a:schemeClr val="accent5">
                    <a:lumMod val="75000"/>
                  </a:schemeClr>
                </a:solidFill>
                <a:latin typeface="Novecento sans wide Book" pitchFamily="50" charset="-94"/>
                <a:cs typeface="Klavika" panose="020B0706030404030204" pitchFamily="34" charset="0"/>
              </a:rPr>
              <a:t>What is Docker and Why people care: Separation of Concerns</a:t>
            </a:r>
            <a:endParaRPr lang="tr-TR" dirty="0">
              <a:solidFill>
                <a:schemeClr val="accent5">
                  <a:lumMod val="75000"/>
                </a:schemeClr>
              </a:solidFill>
              <a:latin typeface="Novecento sans wide Book" pitchFamily="50" charset="-94"/>
              <a:cs typeface="Klavika" panose="020B0706030404030204" pitchFamily="34" charset="0"/>
            </a:endParaRPr>
          </a:p>
        </p:txBody>
      </p:sp>
      <p:sp>
        <p:nvSpPr>
          <p:cNvPr id="65" name="TextBox 64"/>
          <p:cNvSpPr txBox="1"/>
          <p:nvPr/>
        </p:nvSpPr>
        <p:spPr>
          <a:xfrm>
            <a:off x="1896542" y="5433487"/>
            <a:ext cx="15769752" cy="584775"/>
          </a:xfrm>
          <a:prstGeom prst="rect">
            <a:avLst/>
          </a:prstGeom>
          <a:noFill/>
        </p:spPr>
        <p:txBody>
          <a:bodyPr wrap="square" rtlCol="0">
            <a:spAutoFit/>
          </a:bodyPr>
          <a:lstStyle/>
          <a:p>
            <a:r>
              <a:rPr lang="en-US" dirty="0">
                <a:solidFill>
                  <a:schemeClr val="accent5">
                    <a:lumMod val="75000"/>
                  </a:schemeClr>
                </a:solidFill>
                <a:latin typeface="Novecento sans wide Book" pitchFamily="50" charset="-94"/>
                <a:cs typeface="Klavika" panose="020B0706030404030204" pitchFamily="34" charset="0"/>
              </a:rPr>
              <a:t>Why</a:t>
            </a:r>
            <a:r>
              <a:rPr lang="tr-TR" dirty="0">
                <a:solidFill>
                  <a:schemeClr val="accent5">
                    <a:lumMod val="75000"/>
                  </a:schemeClr>
                </a:solidFill>
                <a:latin typeface="Novecento sans wide Book" pitchFamily="50" charset="-94"/>
                <a:cs typeface="Klavika" panose="020B0706030404030204" pitchFamily="34" charset="0"/>
              </a:rPr>
              <a:t> They Work?</a:t>
            </a:r>
          </a:p>
        </p:txBody>
      </p:sp>
      <p:sp>
        <p:nvSpPr>
          <p:cNvPr id="66" name="Oval 65"/>
          <p:cNvSpPr/>
          <p:nvPr/>
        </p:nvSpPr>
        <p:spPr>
          <a:xfrm>
            <a:off x="1451312" y="5618334"/>
            <a:ext cx="172351" cy="172351"/>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67" name="Oval 66"/>
          <p:cNvSpPr/>
          <p:nvPr/>
        </p:nvSpPr>
        <p:spPr>
          <a:xfrm>
            <a:off x="1451312" y="6268148"/>
            <a:ext cx="172351" cy="172351"/>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68" name="TextBox 67"/>
          <p:cNvSpPr txBox="1"/>
          <p:nvPr/>
        </p:nvSpPr>
        <p:spPr>
          <a:xfrm>
            <a:off x="1918767" y="4113473"/>
            <a:ext cx="15769752" cy="584775"/>
          </a:xfrm>
          <a:prstGeom prst="rect">
            <a:avLst/>
          </a:prstGeom>
          <a:noFill/>
        </p:spPr>
        <p:txBody>
          <a:bodyPr wrap="square" rtlCol="0">
            <a:spAutoFit/>
          </a:bodyPr>
          <a:lstStyle/>
          <a:p>
            <a:r>
              <a:rPr lang="tr-TR" dirty="0">
                <a:solidFill>
                  <a:schemeClr val="accent5">
                    <a:lumMod val="75000"/>
                  </a:schemeClr>
                </a:solidFill>
                <a:latin typeface="Novecento sans wide Book" pitchFamily="50" charset="-94"/>
                <a:cs typeface="Klavika" panose="020B0706030404030204" pitchFamily="34" charset="0"/>
              </a:rPr>
              <a:t>Containers vs. VMs </a:t>
            </a:r>
          </a:p>
        </p:txBody>
      </p:sp>
      <p:sp>
        <p:nvSpPr>
          <p:cNvPr id="70" name="TextBox 69"/>
          <p:cNvSpPr txBox="1"/>
          <p:nvPr/>
        </p:nvSpPr>
        <p:spPr>
          <a:xfrm>
            <a:off x="1872779" y="6018262"/>
            <a:ext cx="15769752" cy="584775"/>
          </a:xfrm>
          <a:prstGeom prst="rect">
            <a:avLst/>
          </a:prstGeom>
          <a:noFill/>
        </p:spPr>
        <p:txBody>
          <a:bodyPr wrap="square" rtlCol="0">
            <a:spAutoFit/>
          </a:bodyPr>
          <a:lstStyle/>
          <a:p>
            <a:r>
              <a:rPr lang="tr-TR" dirty="0">
                <a:solidFill>
                  <a:schemeClr val="accent5">
                    <a:lumMod val="75000"/>
                  </a:schemeClr>
                </a:solidFill>
                <a:latin typeface="Novecento sans wide Book" pitchFamily="50" charset="-94"/>
                <a:cs typeface="Klavika" panose="020B0706030404030204" pitchFamily="34" charset="0"/>
              </a:rPr>
              <a:t>Docker</a:t>
            </a:r>
            <a:r>
              <a:rPr lang="en-US" dirty="0">
                <a:solidFill>
                  <a:schemeClr val="accent5">
                    <a:lumMod val="75000"/>
                  </a:schemeClr>
                </a:solidFill>
                <a:latin typeface="Novecento sans wide Book" pitchFamily="50" charset="-94"/>
                <a:cs typeface="Klavika" panose="020B0706030404030204" pitchFamily="34" charset="0"/>
              </a:rPr>
              <a:t> C</a:t>
            </a:r>
            <a:r>
              <a:rPr lang="tr-TR" dirty="0">
                <a:solidFill>
                  <a:schemeClr val="accent5">
                    <a:lumMod val="75000"/>
                  </a:schemeClr>
                </a:solidFill>
                <a:latin typeface="Novecento sans wide Book" pitchFamily="50" charset="-94"/>
                <a:cs typeface="Klavika" panose="020B0706030404030204" pitchFamily="34" charset="0"/>
              </a:rPr>
              <a:t>omponents</a:t>
            </a:r>
          </a:p>
        </p:txBody>
      </p:sp>
      <p:sp>
        <p:nvSpPr>
          <p:cNvPr id="71" name="Oval 70"/>
          <p:cNvSpPr/>
          <p:nvPr/>
        </p:nvSpPr>
        <p:spPr>
          <a:xfrm>
            <a:off x="1451312" y="6896688"/>
            <a:ext cx="172351" cy="172351"/>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72" name="Oval 71"/>
          <p:cNvSpPr/>
          <p:nvPr/>
        </p:nvSpPr>
        <p:spPr>
          <a:xfrm>
            <a:off x="1451312" y="7546502"/>
            <a:ext cx="172351" cy="172351"/>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73" name="TextBox 72"/>
          <p:cNvSpPr txBox="1"/>
          <p:nvPr/>
        </p:nvSpPr>
        <p:spPr>
          <a:xfrm>
            <a:off x="1872779" y="6630022"/>
            <a:ext cx="15769752" cy="584775"/>
          </a:xfrm>
          <a:prstGeom prst="rect">
            <a:avLst/>
          </a:prstGeom>
          <a:noFill/>
        </p:spPr>
        <p:txBody>
          <a:bodyPr wrap="square" rtlCol="0">
            <a:spAutoFit/>
          </a:bodyPr>
          <a:lstStyle/>
          <a:p>
            <a:r>
              <a:rPr lang="tr-TR" dirty="0">
                <a:solidFill>
                  <a:schemeClr val="accent5">
                    <a:lumMod val="75000"/>
                  </a:schemeClr>
                </a:solidFill>
                <a:latin typeface="Novecento sans wide Book" pitchFamily="50" charset="-94"/>
                <a:cs typeface="Klavika" panose="020B0706030404030204" pitchFamily="34" charset="0"/>
              </a:rPr>
              <a:t>Docker Architecture</a:t>
            </a:r>
          </a:p>
        </p:txBody>
      </p:sp>
      <p:sp>
        <p:nvSpPr>
          <p:cNvPr id="74" name="TextBox 73"/>
          <p:cNvSpPr txBox="1"/>
          <p:nvPr/>
        </p:nvSpPr>
        <p:spPr>
          <a:xfrm>
            <a:off x="1872779" y="7911313"/>
            <a:ext cx="15769752" cy="584775"/>
          </a:xfrm>
          <a:prstGeom prst="rect">
            <a:avLst/>
          </a:prstGeom>
          <a:noFill/>
        </p:spPr>
        <p:txBody>
          <a:bodyPr wrap="square" rtlCol="0">
            <a:spAutoFit/>
          </a:bodyPr>
          <a:lstStyle/>
          <a:p>
            <a:r>
              <a:rPr lang="tr-TR" dirty="0">
                <a:solidFill>
                  <a:schemeClr val="accent5">
                    <a:lumMod val="75000"/>
                  </a:schemeClr>
                </a:solidFill>
                <a:latin typeface="Novecento sans wide Book" pitchFamily="50" charset="-94"/>
                <a:cs typeface="Klavika" panose="020B0706030404030204" pitchFamily="34" charset="0"/>
              </a:rPr>
              <a:t>Ecosystem</a:t>
            </a:r>
          </a:p>
        </p:txBody>
      </p:sp>
      <p:sp>
        <p:nvSpPr>
          <p:cNvPr id="22" name="Oval 21"/>
          <p:cNvSpPr/>
          <p:nvPr/>
        </p:nvSpPr>
        <p:spPr>
          <a:xfrm>
            <a:off x="1451312" y="8110140"/>
            <a:ext cx="172351" cy="172351"/>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23" name="TextBox 22"/>
          <p:cNvSpPr txBox="1"/>
          <p:nvPr/>
        </p:nvSpPr>
        <p:spPr>
          <a:xfrm>
            <a:off x="1843935" y="7299553"/>
            <a:ext cx="15769752" cy="584775"/>
          </a:xfrm>
          <a:prstGeom prst="rect">
            <a:avLst/>
          </a:prstGeom>
          <a:noFill/>
        </p:spPr>
        <p:txBody>
          <a:bodyPr wrap="square" rtlCol="0">
            <a:spAutoFit/>
          </a:bodyPr>
          <a:lstStyle/>
          <a:p>
            <a:r>
              <a:rPr lang="tr-TR" dirty="0">
                <a:solidFill>
                  <a:schemeClr val="accent5">
                    <a:lumMod val="75000"/>
                  </a:schemeClr>
                </a:solidFill>
                <a:latin typeface="Novecento sans wide Book" pitchFamily="50" charset="-94"/>
                <a:cs typeface="Klavika" panose="020B0706030404030204" pitchFamily="34" charset="0"/>
              </a:rPr>
              <a:t>Use Cases</a:t>
            </a:r>
          </a:p>
        </p:txBody>
      </p:sp>
    </p:spTree>
    <p:extLst>
      <p:ext uri="{BB962C8B-B14F-4D97-AF65-F5344CB8AC3E}">
        <p14:creationId xmlns:p14="http://schemas.microsoft.com/office/powerpoint/2010/main" val="2726189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648643" y="2400300"/>
            <a:ext cx="11687571" cy="6791325"/>
          </a:xfrm>
        </p:spPr>
        <p:txBody>
          <a:bodyPr>
            <a:normAutofit/>
          </a:bodyPr>
          <a:lstStyle/>
          <a:p>
            <a:pPr marL="512060" indent="-512060">
              <a:tabLst>
                <a:tab pos="940759" algn="l"/>
              </a:tabLst>
            </a:pPr>
            <a:r>
              <a:rPr lang="en-US" dirty="0">
                <a:solidFill>
                  <a:srgbClr val="31859C"/>
                </a:solidFill>
              </a:rPr>
              <a:t>Docker is “a platform for developers and sysadmins to develop, ship, and run applications”, based on containers.</a:t>
            </a:r>
            <a:br>
              <a:rPr lang="en-US" dirty="0">
                <a:solidFill>
                  <a:srgbClr val="31859C"/>
                </a:solidFill>
              </a:rPr>
            </a:br>
            <a:endParaRPr lang="en-US" dirty="0">
              <a:solidFill>
                <a:srgbClr val="31859C"/>
              </a:solidFill>
            </a:endParaRPr>
          </a:p>
          <a:p>
            <a:pPr marL="512060" indent="-512060">
              <a:tabLst>
                <a:tab pos="940759" algn="l"/>
              </a:tabLst>
            </a:pPr>
            <a:r>
              <a:rPr lang="en-US" dirty="0">
                <a:solidFill>
                  <a:srgbClr val="31859C"/>
                </a:solidFill>
              </a:rPr>
              <a:t>Docker is open-source, mainly created in Go and originally on top of libvirt and LXC.</a:t>
            </a:r>
            <a:br>
              <a:rPr lang="en-US" dirty="0">
                <a:solidFill>
                  <a:srgbClr val="31859C"/>
                </a:solidFill>
              </a:rPr>
            </a:br>
            <a:endParaRPr lang="en-US" dirty="0">
              <a:solidFill>
                <a:srgbClr val="31859C"/>
              </a:solidFill>
            </a:endParaRPr>
          </a:p>
          <a:p>
            <a:pPr marL="512060" indent="-512060">
              <a:tabLst>
                <a:tab pos="940759" algn="l"/>
              </a:tabLst>
            </a:pPr>
            <a:r>
              <a:rPr lang="en-US" dirty="0">
                <a:solidFill>
                  <a:srgbClr val="31859C"/>
                </a:solidFill>
              </a:rPr>
              <a:t>Docker simplifies and standardizes the creation and management of containers.</a:t>
            </a:r>
            <a:endParaRPr lang="en-GB" dirty="0">
              <a:solidFill>
                <a:srgbClr val="31859C"/>
              </a:solidFill>
            </a:endParaRPr>
          </a:p>
        </p:txBody>
      </p:sp>
      <p:sp>
        <p:nvSpPr>
          <p:cNvPr id="5" name="TextBox 4"/>
          <p:cNvSpPr txBox="1"/>
          <p:nvPr/>
        </p:nvSpPr>
        <p:spPr>
          <a:xfrm>
            <a:off x="1600685" y="22521"/>
            <a:ext cx="14817710" cy="861774"/>
          </a:xfrm>
          <a:prstGeom prst="rect">
            <a:avLst/>
          </a:prstGeom>
          <a:noFill/>
        </p:spPr>
        <p:txBody>
          <a:bodyPr wrap="square" rtlCol="0">
            <a:spAutoFit/>
          </a:bodyPr>
          <a:lstStyle/>
          <a:p>
            <a:pPr algn="ctr"/>
            <a:r>
              <a:rPr lang="en-GB" sz="5000" dirty="0">
                <a:solidFill>
                  <a:schemeClr val="accent5">
                    <a:lumMod val="75000"/>
                  </a:schemeClr>
                </a:solidFill>
                <a:latin typeface="Novecento sans wide Book" pitchFamily="50" charset="-94"/>
              </a:rPr>
              <a:t>What is Docker?</a:t>
            </a:r>
            <a:endParaRPr lang="tr-TR" sz="5000" dirty="0">
              <a:solidFill>
                <a:schemeClr val="accent5">
                  <a:lumMod val="75000"/>
                </a:schemeClr>
              </a:solidFill>
              <a:latin typeface="Novecento sans wide Book" pitchFamily="50" charset="-94"/>
            </a:endParaRP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a:off x="8406049" y="-3302425"/>
            <a:ext cx="1168254" cy="9003175"/>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608962" y="2400300"/>
            <a:ext cx="5682213" cy="4397976"/>
          </a:xfrm>
          <a:prstGeom prst="rect">
            <a:avLst/>
          </a:prstGeom>
        </p:spPr>
      </p:pic>
    </p:spTree>
    <p:extLst>
      <p:ext uri="{BB962C8B-B14F-4D97-AF65-F5344CB8AC3E}">
        <p14:creationId xmlns:p14="http://schemas.microsoft.com/office/powerpoint/2010/main" val="25228627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pic>
        <p:nvPicPr>
          <p:cNvPr id="378" name="Shape 378"/>
          <p:cNvPicPr preferRelativeResize="0"/>
          <p:nvPr/>
        </p:nvPicPr>
        <p:blipFill rotWithShape="1">
          <a:blip r:embed="rId3">
            <a:alphaModFix/>
          </a:blip>
          <a:srcRect/>
          <a:stretch/>
        </p:blipFill>
        <p:spPr>
          <a:xfrm>
            <a:off x="8" y="696"/>
            <a:ext cx="18370183" cy="10287326"/>
          </a:xfrm>
          <a:prstGeom prst="rect">
            <a:avLst/>
          </a:prstGeom>
          <a:noFill/>
          <a:ln>
            <a:noFill/>
          </a:ln>
        </p:spPr>
      </p:pic>
      <p:pic>
        <p:nvPicPr>
          <p:cNvPr id="379" name="Shape 379"/>
          <p:cNvPicPr preferRelativeResize="0"/>
          <p:nvPr/>
        </p:nvPicPr>
        <p:blipFill rotWithShape="1">
          <a:blip r:embed="rId4">
            <a:alphaModFix/>
          </a:blip>
          <a:srcRect b="29656"/>
          <a:stretch/>
        </p:blipFill>
        <p:spPr>
          <a:xfrm>
            <a:off x="16918237" y="9491064"/>
            <a:ext cx="870627" cy="513616"/>
          </a:xfrm>
          <a:prstGeom prst="rect">
            <a:avLst/>
          </a:prstGeom>
          <a:noFill/>
          <a:ln>
            <a:noFill/>
          </a:ln>
        </p:spPr>
      </p:pic>
    </p:spTree>
    <p:extLst>
      <p:ext uri="{BB962C8B-B14F-4D97-AF65-F5344CB8AC3E}">
        <p14:creationId xmlns:p14="http://schemas.microsoft.com/office/powerpoint/2010/main" val="3615681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32619" y="1783290"/>
            <a:ext cx="16658278" cy="8941312"/>
          </a:xfrm>
        </p:spPr>
        <p:txBody>
          <a:bodyPr>
            <a:normAutofit/>
          </a:bodyPr>
          <a:lstStyle/>
          <a:p>
            <a:pPr>
              <a:lnSpc>
                <a:spcPct val="80000"/>
              </a:lnSpc>
              <a:tabLst>
                <a:tab pos="940759" algn="l"/>
              </a:tabLst>
            </a:pPr>
            <a:r>
              <a:rPr lang="en-US" sz="3600" b="1" dirty="0">
                <a:solidFill>
                  <a:schemeClr val="accent1">
                    <a:lumMod val="75000"/>
                  </a:schemeClr>
                </a:solidFill>
              </a:rPr>
              <a:t>Build once, run anywhere</a:t>
            </a:r>
          </a:p>
          <a:p>
            <a:pPr marL="512060" indent="-512060">
              <a:tabLst>
                <a:tab pos="940759" algn="l"/>
              </a:tabLst>
            </a:pPr>
            <a:endParaRPr lang="en-US" sz="3600" dirty="0">
              <a:solidFill>
                <a:schemeClr val="bg1"/>
              </a:solidFill>
            </a:endParaRPr>
          </a:p>
          <a:p>
            <a:pPr lvl="1">
              <a:tabLst>
                <a:tab pos="940759" algn="l"/>
              </a:tabLst>
            </a:pPr>
            <a:r>
              <a:rPr lang="en-US" sz="3200" dirty="0">
                <a:solidFill>
                  <a:schemeClr val="tx1">
                    <a:lumMod val="50000"/>
                    <a:lumOff val="50000"/>
                  </a:schemeClr>
                </a:solidFill>
              </a:rPr>
              <a:t>A clean, safe, hygienic and portable runtime environment for your app.</a:t>
            </a:r>
          </a:p>
          <a:p>
            <a:pPr lvl="1">
              <a:tabLst>
                <a:tab pos="940759" algn="l"/>
              </a:tabLst>
            </a:pPr>
            <a:endParaRPr lang="ar-SY" sz="3200" dirty="0">
              <a:solidFill>
                <a:schemeClr val="tx1">
                  <a:lumMod val="50000"/>
                  <a:lumOff val="50000"/>
                </a:schemeClr>
              </a:solidFill>
            </a:endParaRPr>
          </a:p>
          <a:p>
            <a:pPr lvl="1">
              <a:tabLst>
                <a:tab pos="940759" algn="l"/>
              </a:tabLst>
            </a:pPr>
            <a:r>
              <a:rPr lang="en-US" sz="3200" dirty="0">
                <a:solidFill>
                  <a:schemeClr val="tx1">
                    <a:lumMod val="50000"/>
                    <a:lumOff val="50000"/>
                  </a:schemeClr>
                </a:solidFill>
              </a:rPr>
              <a:t>No worries about missing dependencies, packages and other pain points during subsequent deployments.</a:t>
            </a:r>
          </a:p>
          <a:p>
            <a:pPr lvl="1">
              <a:tabLst>
                <a:tab pos="940759" algn="l"/>
              </a:tabLst>
            </a:pPr>
            <a:endParaRPr lang="en-US" sz="3200" dirty="0">
              <a:solidFill>
                <a:schemeClr val="tx1">
                  <a:lumMod val="50000"/>
                  <a:lumOff val="50000"/>
                </a:schemeClr>
              </a:solidFill>
            </a:endParaRPr>
          </a:p>
          <a:p>
            <a:pPr lvl="1">
              <a:tabLst>
                <a:tab pos="940759" algn="l"/>
              </a:tabLst>
            </a:pPr>
            <a:r>
              <a:rPr lang="en-US" sz="3200" dirty="0">
                <a:solidFill>
                  <a:schemeClr val="tx1">
                    <a:lumMod val="50000"/>
                    <a:lumOff val="50000"/>
                  </a:schemeClr>
                </a:solidFill>
              </a:rPr>
              <a:t>Run each app in its own isolated container,  so you can run various versions of libraries and other dependencies for each app without worrying.</a:t>
            </a:r>
            <a:endParaRPr lang="ar-SY" sz="3200" dirty="0">
              <a:solidFill>
                <a:schemeClr val="tx1">
                  <a:lumMod val="50000"/>
                  <a:lumOff val="50000"/>
                </a:schemeClr>
              </a:solidFill>
            </a:endParaRPr>
          </a:p>
          <a:p>
            <a:pPr marL="457200" lvl="1" indent="0">
              <a:buNone/>
              <a:tabLst>
                <a:tab pos="940759" algn="l"/>
              </a:tabLst>
            </a:pPr>
            <a:endParaRPr lang="ar-SY" sz="3200" dirty="0">
              <a:solidFill>
                <a:schemeClr val="tx1">
                  <a:lumMod val="50000"/>
                  <a:lumOff val="50000"/>
                </a:schemeClr>
              </a:solidFill>
            </a:endParaRPr>
          </a:p>
          <a:p>
            <a:pPr lvl="1">
              <a:tabLst>
                <a:tab pos="940759" algn="l"/>
              </a:tabLst>
            </a:pPr>
            <a:r>
              <a:rPr lang="en-US" sz="3200" dirty="0">
                <a:solidFill>
                  <a:schemeClr val="tx1">
                    <a:lumMod val="50000"/>
                    <a:lumOff val="50000"/>
                  </a:schemeClr>
                </a:solidFill>
              </a:rPr>
              <a:t>Automate testing, integration, packaging…anything you can script.</a:t>
            </a:r>
          </a:p>
          <a:p>
            <a:pPr marL="457200" lvl="1" indent="0">
              <a:buNone/>
              <a:tabLst>
                <a:tab pos="940759" algn="l"/>
              </a:tabLst>
            </a:pPr>
            <a:endParaRPr lang="en-US" sz="3200" dirty="0">
              <a:solidFill>
                <a:schemeClr val="tx1">
                  <a:lumMod val="50000"/>
                  <a:lumOff val="50000"/>
                </a:schemeClr>
              </a:solidFill>
            </a:endParaRPr>
          </a:p>
          <a:p>
            <a:pPr lvl="1">
              <a:tabLst>
                <a:tab pos="940759" algn="l"/>
              </a:tabLst>
            </a:pPr>
            <a:r>
              <a:rPr lang="en-US" sz="3200" dirty="0">
                <a:solidFill>
                  <a:schemeClr val="tx1">
                    <a:lumMod val="50000"/>
                    <a:lumOff val="50000"/>
                  </a:schemeClr>
                </a:solidFill>
              </a:rPr>
              <a:t>Reduce/eliminate concerns about compatibility on different platforms, either your own or your customers. </a:t>
            </a:r>
          </a:p>
          <a:p>
            <a:pPr marL="457200" lvl="1" indent="0">
              <a:buNone/>
              <a:tabLst>
                <a:tab pos="940759" algn="l"/>
              </a:tabLst>
            </a:pPr>
            <a:endParaRPr lang="ar-SY" sz="3200" dirty="0" smtClean="0">
              <a:solidFill>
                <a:srgbClr val="31859C"/>
              </a:solidFill>
            </a:endParaRPr>
          </a:p>
          <a:p>
            <a:pPr lvl="1">
              <a:tabLst>
                <a:tab pos="940759" algn="l"/>
              </a:tabLst>
            </a:pPr>
            <a:endParaRPr lang="en-US" sz="3200" dirty="0" smtClean="0">
              <a:solidFill>
                <a:srgbClr val="31859C"/>
              </a:solidFill>
            </a:endParaRPr>
          </a:p>
          <a:p>
            <a:pPr marL="685919" lvl="1" indent="0">
              <a:buNone/>
              <a:tabLst>
                <a:tab pos="940759" algn="l"/>
              </a:tabLst>
            </a:pPr>
            <a:endParaRPr lang="en-US" dirty="0">
              <a:solidFill>
                <a:srgbClr val="31859C"/>
              </a:solidFill>
            </a:endParaRPr>
          </a:p>
          <a:p>
            <a:pPr marL="685919" lvl="1" indent="0">
              <a:buNone/>
              <a:tabLst>
                <a:tab pos="940759" algn="l"/>
              </a:tabLst>
            </a:pPr>
            <a:endParaRPr lang="en-US" dirty="0">
              <a:solidFill>
                <a:srgbClr val="31859C"/>
              </a:solidFill>
            </a:endParaRPr>
          </a:p>
        </p:txBody>
      </p:sp>
      <p:sp>
        <p:nvSpPr>
          <p:cNvPr id="5" name="TextBox 4"/>
          <p:cNvSpPr txBox="1"/>
          <p:nvPr/>
        </p:nvSpPr>
        <p:spPr>
          <a:xfrm>
            <a:off x="1600685" y="22521"/>
            <a:ext cx="14817710" cy="861774"/>
          </a:xfrm>
          <a:prstGeom prst="rect">
            <a:avLst/>
          </a:prstGeom>
          <a:noFill/>
        </p:spPr>
        <p:txBody>
          <a:bodyPr wrap="square" rtlCol="0">
            <a:spAutoFit/>
          </a:bodyPr>
          <a:lstStyle/>
          <a:p>
            <a:pPr algn="ctr"/>
            <a:r>
              <a:rPr lang="en-GB" sz="5000" dirty="0">
                <a:solidFill>
                  <a:schemeClr val="accent5">
                    <a:lumMod val="75000"/>
                  </a:schemeClr>
                </a:solidFill>
                <a:latin typeface="Novecento sans wide Book" pitchFamily="50" charset="-94"/>
              </a:rPr>
              <a:t>Why Developers Care</a:t>
            </a:r>
            <a:endParaRPr lang="tr-TR" sz="5000" dirty="0">
              <a:solidFill>
                <a:schemeClr val="accent5">
                  <a:lumMod val="75000"/>
                </a:schemeClr>
              </a:solidFill>
              <a:latin typeface="Novecento sans wide Book" pitchFamily="50" charset="-94"/>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8406049" y="-3302425"/>
            <a:ext cx="1168254" cy="9003175"/>
          </a:xfrm>
          <a:prstGeom prst="rect">
            <a:avLst/>
          </a:prstGeom>
        </p:spPr>
      </p:pic>
    </p:spTree>
    <p:extLst>
      <p:ext uri="{BB962C8B-B14F-4D97-AF65-F5344CB8AC3E}">
        <p14:creationId xmlns:p14="http://schemas.microsoft.com/office/powerpoint/2010/main" val="1970875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32619" y="1852080"/>
            <a:ext cx="16658278" cy="7364771"/>
          </a:xfrm>
        </p:spPr>
        <p:txBody>
          <a:bodyPr>
            <a:normAutofit fontScale="92500" lnSpcReduction="20000"/>
          </a:bodyPr>
          <a:lstStyle/>
          <a:p>
            <a:r>
              <a:rPr lang="ar-SY" sz="3600" b="1" dirty="0" smtClean="0">
                <a:solidFill>
                  <a:schemeClr val="accent1">
                    <a:lumMod val="75000"/>
                  </a:schemeClr>
                </a:solidFill>
              </a:rPr>
              <a:t> </a:t>
            </a:r>
            <a:r>
              <a:rPr lang="en-US" sz="3900" b="1" dirty="0" smtClean="0">
                <a:solidFill>
                  <a:schemeClr val="accent1">
                    <a:lumMod val="75000"/>
                  </a:schemeClr>
                </a:solidFill>
              </a:rPr>
              <a:t>Configure once, run anything</a:t>
            </a:r>
            <a:endParaRPr lang="en-US" sz="3900" b="1" dirty="0">
              <a:solidFill>
                <a:schemeClr val="accent1">
                  <a:lumMod val="75000"/>
                </a:schemeClr>
              </a:solidFill>
            </a:endParaRPr>
          </a:p>
          <a:p>
            <a:pPr marL="0" indent="0">
              <a:buNone/>
            </a:pPr>
            <a:endParaRPr lang="en-US" sz="3600" dirty="0">
              <a:solidFill>
                <a:srgbClr val="31859C"/>
              </a:solidFill>
            </a:endParaRPr>
          </a:p>
          <a:p>
            <a:pPr lvl="1"/>
            <a:r>
              <a:rPr lang="en-US" sz="3500" dirty="0">
                <a:solidFill>
                  <a:schemeClr val="tx1">
                    <a:lumMod val="50000"/>
                    <a:lumOff val="50000"/>
                  </a:schemeClr>
                </a:solidFill>
              </a:rPr>
              <a:t>Make the entire lifecycle more efficient, consistent, and repeatable.</a:t>
            </a:r>
          </a:p>
          <a:p>
            <a:pPr lvl="1"/>
            <a:endParaRPr lang="en-US" sz="3500" dirty="0">
              <a:solidFill>
                <a:schemeClr val="tx1">
                  <a:lumMod val="50000"/>
                  <a:lumOff val="50000"/>
                </a:schemeClr>
              </a:solidFill>
            </a:endParaRPr>
          </a:p>
          <a:p>
            <a:pPr lvl="1"/>
            <a:r>
              <a:rPr lang="en-US" sz="3500" dirty="0">
                <a:solidFill>
                  <a:schemeClr val="tx1">
                    <a:lumMod val="50000"/>
                    <a:lumOff val="50000"/>
                  </a:schemeClr>
                </a:solidFill>
              </a:rPr>
              <a:t>Increase the quality of code produced by developers. </a:t>
            </a:r>
          </a:p>
          <a:p>
            <a:pPr lvl="1"/>
            <a:endParaRPr lang="en-US" sz="3500" dirty="0">
              <a:solidFill>
                <a:schemeClr val="tx1">
                  <a:lumMod val="50000"/>
                  <a:lumOff val="50000"/>
                </a:schemeClr>
              </a:solidFill>
            </a:endParaRPr>
          </a:p>
          <a:p>
            <a:pPr lvl="1"/>
            <a:r>
              <a:rPr lang="en-US" sz="3500" dirty="0">
                <a:solidFill>
                  <a:schemeClr val="tx1">
                    <a:lumMod val="50000"/>
                    <a:lumOff val="50000"/>
                  </a:schemeClr>
                </a:solidFill>
              </a:rPr>
              <a:t>Eliminate inconsistencies between development, test, production, and customer environments.</a:t>
            </a:r>
            <a:endParaRPr lang="ar-SY" sz="3500" dirty="0">
              <a:solidFill>
                <a:schemeClr val="tx1">
                  <a:lumMod val="50000"/>
                  <a:lumOff val="50000"/>
                </a:schemeClr>
              </a:solidFill>
            </a:endParaRPr>
          </a:p>
          <a:p>
            <a:pPr marL="457200" lvl="1" indent="0">
              <a:buNone/>
            </a:pPr>
            <a:endParaRPr lang="ar-SY" sz="3500" dirty="0">
              <a:solidFill>
                <a:schemeClr val="tx1">
                  <a:lumMod val="50000"/>
                  <a:lumOff val="50000"/>
                </a:schemeClr>
              </a:solidFill>
            </a:endParaRPr>
          </a:p>
          <a:p>
            <a:pPr lvl="1"/>
            <a:r>
              <a:rPr lang="en-US" sz="3500" dirty="0">
                <a:solidFill>
                  <a:schemeClr val="tx1">
                    <a:lumMod val="50000"/>
                    <a:lumOff val="50000"/>
                  </a:schemeClr>
                </a:solidFill>
              </a:rPr>
              <a:t>Support segregation of duties.</a:t>
            </a:r>
          </a:p>
          <a:p>
            <a:pPr marL="457200" lvl="1" indent="0">
              <a:buNone/>
            </a:pPr>
            <a:endParaRPr lang="en-US" sz="3500" dirty="0">
              <a:solidFill>
                <a:schemeClr val="tx1">
                  <a:lumMod val="50000"/>
                  <a:lumOff val="50000"/>
                </a:schemeClr>
              </a:solidFill>
            </a:endParaRPr>
          </a:p>
          <a:p>
            <a:pPr lvl="1"/>
            <a:r>
              <a:rPr lang="en-US" sz="3500" dirty="0">
                <a:solidFill>
                  <a:schemeClr val="tx1">
                    <a:lumMod val="50000"/>
                    <a:lumOff val="50000"/>
                  </a:schemeClr>
                </a:solidFill>
              </a:rPr>
              <a:t>Significantly improves the speed and reliability of continuous deployment and continuous integration systems.</a:t>
            </a:r>
          </a:p>
          <a:p>
            <a:pPr marL="457200" lvl="1" indent="0">
              <a:buNone/>
            </a:pPr>
            <a:endParaRPr lang="en-US" sz="3500" dirty="0">
              <a:solidFill>
                <a:schemeClr val="tx1">
                  <a:lumMod val="50000"/>
                  <a:lumOff val="50000"/>
                </a:schemeClr>
              </a:solidFill>
            </a:endParaRPr>
          </a:p>
          <a:p>
            <a:pPr lvl="1"/>
            <a:r>
              <a:rPr lang="en-US" sz="3500" dirty="0">
                <a:solidFill>
                  <a:schemeClr val="tx1">
                    <a:lumMod val="50000"/>
                    <a:lumOff val="50000"/>
                  </a:schemeClr>
                </a:solidFill>
              </a:rPr>
              <a:t>Because the containers are so lightweight, address significant performance, costs, deployment, and portability issues normally associated with VMs.</a:t>
            </a:r>
          </a:p>
          <a:p>
            <a:pPr lvl="1"/>
            <a:endParaRPr lang="ar-SY" sz="3200" dirty="0" smtClean="0">
              <a:solidFill>
                <a:srgbClr val="31859C"/>
              </a:solidFill>
            </a:endParaRPr>
          </a:p>
          <a:p>
            <a:pPr lvl="1"/>
            <a:endParaRPr lang="ar-SY" sz="3200" dirty="0">
              <a:solidFill>
                <a:srgbClr val="31859C"/>
              </a:solidFill>
            </a:endParaRPr>
          </a:p>
          <a:p>
            <a:pPr lvl="1"/>
            <a:endParaRPr lang="en-US" sz="3200" dirty="0" smtClean="0">
              <a:solidFill>
                <a:srgbClr val="31859C"/>
              </a:solidFill>
            </a:endParaRPr>
          </a:p>
          <a:p>
            <a:pPr marL="457200" lvl="1" indent="0">
              <a:buNone/>
            </a:pPr>
            <a:endParaRPr lang="en-US" dirty="0">
              <a:solidFill>
                <a:srgbClr val="31859C"/>
              </a:solidFill>
            </a:endParaRPr>
          </a:p>
        </p:txBody>
      </p:sp>
      <p:sp>
        <p:nvSpPr>
          <p:cNvPr id="5" name="TextBox 4"/>
          <p:cNvSpPr txBox="1"/>
          <p:nvPr/>
        </p:nvSpPr>
        <p:spPr>
          <a:xfrm>
            <a:off x="1600685" y="22521"/>
            <a:ext cx="14817710" cy="861774"/>
          </a:xfrm>
          <a:prstGeom prst="rect">
            <a:avLst/>
          </a:prstGeom>
          <a:noFill/>
        </p:spPr>
        <p:txBody>
          <a:bodyPr wrap="square" rtlCol="0">
            <a:spAutoFit/>
          </a:bodyPr>
          <a:lstStyle/>
          <a:p>
            <a:pPr algn="ctr"/>
            <a:r>
              <a:rPr lang="en-GB" sz="5000" dirty="0">
                <a:solidFill>
                  <a:schemeClr val="accent5">
                    <a:lumMod val="75000"/>
                  </a:schemeClr>
                </a:solidFill>
                <a:latin typeface="Novecento sans wide Book" pitchFamily="50" charset="-94"/>
              </a:rPr>
              <a:t>Why </a:t>
            </a:r>
            <a:r>
              <a:rPr lang="en-GB" sz="5000" dirty="0" err="1">
                <a:solidFill>
                  <a:schemeClr val="accent5">
                    <a:lumMod val="75000"/>
                  </a:schemeClr>
                </a:solidFill>
                <a:latin typeface="Novecento sans wide Book" pitchFamily="50" charset="-94"/>
              </a:rPr>
              <a:t>Devops</a:t>
            </a:r>
            <a:r>
              <a:rPr lang="en-GB" sz="5000" dirty="0">
                <a:solidFill>
                  <a:schemeClr val="accent5">
                    <a:lumMod val="75000"/>
                  </a:schemeClr>
                </a:solidFill>
                <a:latin typeface="Novecento sans wide Book" pitchFamily="50" charset="-94"/>
              </a:rPr>
              <a:t> Cares?</a:t>
            </a:r>
            <a:endParaRPr lang="tr-TR" sz="5000" dirty="0">
              <a:solidFill>
                <a:schemeClr val="accent5">
                  <a:lumMod val="75000"/>
                </a:schemeClr>
              </a:solidFill>
              <a:latin typeface="Novecento sans wide Book" pitchFamily="50" charset="-94"/>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8406049" y="-3302425"/>
            <a:ext cx="1168254" cy="9003175"/>
          </a:xfrm>
          <a:prstGeom prst="rect">
            <a:avLst/>
          </a:prstGeom>
        </p:spPr>
      </p:pic>
    </p:spTree>
    <p:extLst>
      <p:ext uri="{BB962C8B-B14F-4D97-AF65-F5344CB8AC3E}">
        <p14:creationId xmlns:p14="http://schemas.microsoft.com/office/powerpoint/2010/main" val="35813433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5237807" y="4134360"/>
            <a:ext cx="11881320" cy="1015663"/>
          </a:xfrm>
          <a:prstGeom prst="rect">
            <a:avLst/>
          </a:prstGeom>
          <a:noFill/>
        </p:spPr>
        <p:txBody>
          <a:bodyPr wrap="square" rtlCol="0">
            <a:spAutoFit/>
          </a:bodyPr>
          <a:lstStyle/>
          <a:p>
            <a:r>
              <a:rPr lang="en-US" sz="5500" dirty="0">
                <a:solidFill>
                  <a:schemeClr val="accent5">
                    <a:lumMod val="75000"/>
                  </a:schemeClr>
                </a:solidFill>
                <a:latin typeface="Novecento sans wide Book" pitchFamily="50" charset="-94"/>
              </a:rPr>
              <a:t>	 </a:t>
            </a:r>
            <a:r>
              <a:rPr lang="en-US" sz="6000" dirty="0">
                <a:solidFill>
                  <a:schemeClr val="accent5">
                    <a:lumMod val="75000"/>
                  </a:schemeClr>
                </a:solidFill>
                <a:latin typeface="Novecento sans wide Book" pitchFamily="50" charset="-94"/>
                <a:cs typeface="Klavika" panose="020B0706030404030204" pitchFamily="34" charset="0"/>
              </a:rPr>
              <a:t>Why</a:t>
            </a:r>
            <a:r>
              <a:rPr lang="tr-TR" sz="6000" dirty="0">
                <a:solidFill>
                  <a:schemeClr val="accent5">
                    <a:lumMod val="75000"/>
                  </a:schemeClr>
                </a:solidFill>
                <a:latin typeface="Novecento sans wide Book" pitchFamily="50" charset="-94"/>
                <a:cs typeface="Klavika" panose="020B0706030404030204" pitchFamily="34" charset="0"/>
              </a:rPr>
              <a:t> They Work?</a:t>
            </a:r>
          </a:p>
        </p:txBody>
      </p:sp>
      <p:pic>
        <p:nvPicPr>
          <p:cNvPr id="2" name="Picture 1"/>
          <p:cNvPicPr>
            <a:picLocks noChangeAspect="1"/>
          </p:cNvPicPr>
          <p:nvPr/>
        </p:nvPicPr>
        <p:blipFill>
          <a:blip r:embed="rId3">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2448845" y="3767259"/>
            <a:ext cx="1830859" cy="1876745"/>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12410" y="3409487"/>
            <a:ext cx="825397" cy="2592288"/>
          </a:xfrm>
          <a:prstGeom prst="rect">
            <a:avLst/>
          </a:prstGeom>
        </p:spPr>
      </p:pic>
    </p:spTree>
    <p:extLst>
      <p:ext uri="{BB962C8B-B14F-4D97-AF65-F5344CB8AC3E}">
        <p14:creationId xmlns:p14="http://schemas.microsoft.com/office/powerpoint/2010/main" val="2206132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alphaModFix/>
          </a:blip>
          <a:stretch>
            <a:fillRect/>
          </a:stretch>
        </p:blipFill>
        <p:spPr>
          <a:xfrm>
            <a:off x="11809883" y="2768823"/>
            <a:ext cx="6104483" cy="5760640"/>
          </a:xfrm>
          <a:prstGeom prst="rect">
            <a:avLst/>
          </a:prstGeom>
          <a:noFill/>
          <a:ln>
            <a:solidFill>
              <a:schemeClr val="tx1"/>
            </a:solidFill>
          </a:ln>
          <a:effectLst>
            <a:outerShdw blurRad="63500" sx="102000" sy="102000" algn="ctr" rotWithShape="0">
              <a:prstClr val="black">
                <a:alpha val="40000"/>
              </a:prstClr>
            </a:outerShdw>
          </a:effectLst>
        </p:spPr>
      </p:pic>
      <p:sp>
        <p:nvSpPr>
          <p:cNvPr id="9" name="TextBox 8"/>
          <p:cNvSpPr txBox="1"/>
          <p:nvPr/>
        </p:nvSpPr>
        <p:spPr>
          <a:xfrm>
            <a:off x="1600685" y="22521"/>
            <a:ext cx="14817710" cy="861774"/>
          </a:xfrm>
          <a:prstGeom prst="rect">
            <a:avLst/>
          </a:prstGeom>
          <a:noFill/>
        </p:spPr>
        <p:txBody>
          <a:bodyPr wrap="square" rtlCol="0">
            <a:spAutoFit/>
          </a:bodyPr>
          <a:lstStyle/>
          <a:p>
            <a:pPr algn="ctr"/>
            <a:r>
              <a:rPr lang="en-GB" sz="5000" dirty="0">
                <a:solidFill>
                  <a:schemeClr val="accent5">
                    <a:lumMod val="75000"/>
                  </a:schemeClr>
                </a:solidFill>
                <a:latin typeface="Novecento sans wide Book" pitchFamily="50" charset="-94"/>
              </a:rPr>
              <a:t>Why it works - separation of concerns</a:t>
            </a:r>
            <a:endParaRPr lang="tr-TR" sz="5000" dirty="0">
              <a:solidFill>
                <a:schemeClr val="accent5">
                  <a:lumMod val="75000"/>
                </a:schemeClr>
              </a:solidFill>
              <a:latin typeface="Novecento sans wide Book" pitchFamily="50" charset="-94"/>
            </a:endParaRP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8406049" y="-3302425"/>
            <a:ext cx="1168254" cy="9003175"/>
          </a:xfrm>
          <a:prstGeom prst="rect">
            <a:avLst/>
          </a:prstGeom>
        </p:spPr>
      </p:pic>
      <p:sp>
        <p:nvSpPr>
          <p:cNvPr id="5" name="TextBox 4"/>
          <p:cNvSpPr txBox="1"/>
          <p:nvPr/>
        </p:nvSpPr>
        <p:spPr>
          <a:xfrm>
            <a:off x="487102" y="1741395"/>
            <a:ext cx="11213326" cy="3970318"/>
          </a:xfrm>
          <a:prstGeom prst="rect">
            <a:avLst/>
          </a:prstGeom>
          <a:noFill/>
        </p:spPr>
        <p:txBody>
          <a:bodyPr wrap="none" rtlCol="0">
            <a:spAutoFit/>
          </a:bodyPr>
          <a:lstStyle/>
          <a:p>
            <a:r>
              <a:rPr lang="en-US" sz="3600" b="1" dirty="0">
                <a:solidFill>
                  <a:schemeClr val="accent1">
                    <a:lumMod val="75000"/>
                  </a:schemeClr>
                </a:solidFill>
              </a:rPr>
              <a:t>Operation </a:t>
            </a:r>
            <a:r>
              <a:rPr lang="en-US" sz="3600" b="1" dirty="0" smtClean="0">
                <a:solidFill>
                  <a:schemeClr val="accent1">
                    <a:lumMod val="75000"/>
                  </a:schemeClr>
                </a:solidFill>
              </a:rPr>
              <a:t>person </a:t>
            </a:r>
            <a:r>
              <a:rPr lang="en-US" dirty="0" smtClean="0">
                <a:solidFill>
                  <a:schemeClr val="tx1">
                    <a:lumMod val="50000"/>
                    <a:lumOff val="50000"/>
                  </a:schemeClr>
                </a:solidFill>
              </a:rPr>
              <a:t>Worries </a:t>
            </a:r>
            <a:r>
              <a:rPr lang="en-US" dirty="0">
                <a:solidFill>
                  <a:schemeClr val="tx1">
                    <a:lumMod val="50000"/>
                    <a:lumOff val="50000"/>
                  </a:schemeClr>
                </a:solidFill>
              </a:rPr>
              <a:t>about what’s “</a:t>
            </a:r>
            <a:r>
              <a:rPr lang="en-US" i="1" dirty="0">
                <a:solidFill>
                  <a:schemeClr val="tx2"/>
                </a:solidFill>
              </a:rPr>
              <a:t>outside</a:t>
            </a:r>
            <a:r>
              <a:rPr lang="en-US" dirty="0">
                <a:solidFill>
                  <a:schemeClr val="tx1">
                    <a:lumMod val="50000"/>
                    <a:lumOff val="50000"/>
                  </a:schemeClr>
                </a:solidFill>
              </a:rPr>
              <a:t>” the container</a:t>
            </a:r>
          </a:p>
          <a:p>
            <a:pPr marL="457200" indent="-457200">
              <a:buFont typeface="Arial" panose="020B0604020202020204" pitchFamily="34" charset="0"/>
              <a:buChar char="•"/>
            </a:pPr>
            <a:r>
              <a:rPr lang="en-US" dirty="0" smtClean="0">
                <a:solidFill>
                  <a:schemeClr val="tx1">
                    <a:lumMod val="50000"/>
                    <a:lumOff val="50000"/>
                  </a:schemeClr>
                </a:solidFill>
              </a:rPr>
              <a:t>Logging</a:t>
            </a:r>
            <a:endParaRPr lang="en-US" dirty="0">
              <a:solidFill>
                <a:schemeClr val="tx1">
                  <a:lumMod val="50000"/>
                  <a:lumOff val="50000"/>
                </a:schemeClr>
              </a:solidFill>
            </a:endParaRPr>
          </a:p>
          <a:p>
            <a:pPr marL="457200" indent="-457200">
              <a:buFont typeface="Arial" panose="020B0604020202020204" pitchFamily="34" charset="0"/>
              <a:buChar char="•"/>
            </a:pPr>
            <a:r>
              <a:rPr lang="en-US" dirty="0" smtClean="0">
                <a:solidFill>
                  <a:schemeClr val="tx1">
                    <a:lumMod val="50000"/>
                    <a:lumOff val="50000"/>
                  </a:schemeClr>
                </a:solidFill>
              </a:rPr>
              <a:t>Remote </a:t>
            </a:r>
            <a:r>
              <a:rPr lang="en-US" dirty="0">
                <a:solidFill>
                  <a:schemeClr val="tx1">
                    <a:lumMod val="50000"/>
                    <a:lumOff val="50000"/>
                  </a:schemeClr>
                </a:solidFill>
              </a:rPr>
              <a:t>access</a:t>
            </a:r>
          </a:p>
          <a:p>
            <a:pPr marL="457200" indent="-457200">
              <a:buFont typeface="Arial" panose="020B0604020202020204" pitchFamily="34" charset="0"/>
              <a:buChar char="•"/>
            </a:pPr>
            <a:r>
              <a:rPr lang="en-US" dirty="0">
                <a:solidFill>
                  <a:schemeClr val="tx1">
                    <a:lumMod val="50000"/>
                    <a:lumOff val="50000"/>
                  </a:schemeClr>
                </a:solidFill>
              </a:rPr>
              <a:t>Monitoring</a:t>
            </a:r>
          </a:p>
          <a:p>
            <a:pPr marL="457200" indent="-457200">
              <a:buFont typeface="Arial" panose="020B0604020202020204" pitchFamily="34" charset="0"/>
              <a:buChar char="•"/>
            </a:pPr>
            <a:r>
              <a:rPr lang="en-US" dirty="0">
                <a:solidFill>
                  <a:schemeClr val="tx1">
                    <a:lumMod val="50000"/>
                    <a:lumOff val="50000"/>
                  </a:schemeClr>
                </a:solidFill>
              </a:rPr>
              <a:t>Network </a:t>
            </a:r>
            <a:r>
              <a:rPr lang="en-US" dirty="0" smtClean="0">
                <a:solidFill>
                  <a:schemeClr val="tx1">
                    <a:lumMod val="50000"/>
                    <a:lumOff val="50000"/>
                  </a:schemeClr>
                </a:solidFill>
              </a:rPr>
              <a:t>config</a:t>
            </a:r>
          </a:p>
          <a:p>
            <a:pPr marL="457200" indent="-457200">
              <a:buFont typeface="Arial" panose="020B0604020202020204" pitchFamily="34" charset="0"/>
              <a:buChar char="•"/>
            </a:pPr>
            <a:endParaRPr lang="en-US" dirty="0">
              <a:solidFill>
                <a:schemeClr val="tx1">
                  <a:lumMod val="50000"/>
                  <a:lumOff val="50000"/>
                </a:schemeClr>
              </a:solidFill>
            </a:endParaRPr>
          </a:p>
          <a:p>
            <a:endParaRPr lang="en-US" sz="2400" dirty="0">
              <a:solidFill>
                <a:srgbClr val="253232"/>
              </a:solidFill>
            </a:endParaRPr>
          </a:p>
          <a:p>
            <a:endParaRPr lang="en-US" dirty="0"/>
          </a:p>
        </p:txBody>
      </p:sp>
      <p:sp>
        <p:nvSpPr>
          <p:cNvPr id="12" name="TextBox 11"/>
          <p:cNvSpPr txBox="1"/>
          <p:nvPr/>
        </p:nvSpPr>
        <p:spPr>
          <a:xfrm>
            <a:off x="487102" y="5114597"/>
            <a:ext cx="9748053" cy="4093428"/>
          </a:xfrm>
          <a:prstGeom prst="rect">
            <a:avLst/>
          </a:prstGeom>
          <a:noFill/>
        </p:spPr>
        <p:txBody>
          <a:bodyPr wrap="none" rtlCol="0">
            <a:spAutoFit/>
          </a:bodyPr>
          <a:lstStyle/>
          <a:p>
            <a:endParaRPr lang="en-US" dirty="0">
              <a:solidFill>
                <a:schemeClr val="tx1">
                  <a:lumMod val="50000"/>
                  <a:lumOff val="50000"/>
                </a:schemeClr>
              </a:solidFill>
            </a:endParaRPr>
          </a:p>
          <a:p>
            <a:r>
              <a:rPr lang="en-US" sz="3600" b="1" dirty="0">
                <a:solidFill>
                  <a:schemeClr val="accent1">
                    <a:lumMod val="75000"/>
                  </a:schemeClr>
                </a:solidFill>
              </a:rPr>
              <a:t>Developers </a:t>
            </a:r>
            <a:r>
              <a:rPr lang="en-US" dirty="0">
                <a:solidFill>
                  <a:schemeClr val="tx1">
                    <a:lumMod val="50000"/>
                    <a:lumOff val="50000"/>
                  </a:schemeClr>
                </a:solidFill>
              </a:rPr>
              <a:t>Worries about what’s “</a:t>
            </a:r>
            <a:r>
              <a:rPr lang="en-US" i="1" dirty="0">
                <a:solidFill>
                  <a:schemeClr val="tx2"/>
                </a:solidFill>
              </a:rPr>
              <a:t>inside</a:t>
            </a:r>
            <a:r>
              <a:rPr lang="en-US" dirty="0">
                <a:solidFill>
                  <a:schemeClr val="tx1">
                    <a:lumMod val="50000"/>
                    <a:lumOff val="50000"/>
                  </a:schemeClr>
                </a:solidFill>
              </a:rPr>
              <a:t>” the container</a:t>
            </a:r>
          </a:p>
          <a:p>
            <a:pPr marL="457200" indent="-457200">
              <a:buFont typeface="Arial" panose="020B0604020202020204" pitchFamily="34" charset="0"/>
              <a:buChar char="•"/>
            </a:pPr>
            <a:r>
              <a:rPr lang="en-US" dirty="0">
                <a:solidFill>
                  <a:schemeClr val="tx1">
                    <a:lumMod val="50000"/>
                    <a:lumOff val="50000"/>
                  </a:schemeClr>
                </a:solidFill>
              </a:rPr>
              <a:t>His code</a:t>
            </a:r>
          </a:p>
          <a:p>
            <a:pPr marL="457200" indent="-457200">
              <a:buFont typeface="Arial" panose="020B0604020202020204" pitchFamily="34" charset="0"/>
              <a:buChar char="•"/>
            </a:pPr>
            <a:r>
              <a:rPr lang="en-US" dirty="0">
                <a:solidFill>
                  <a:schemeClr val="tx1">
                    <a:lumMod val="50000"/>
                    <a:lumOff val="50000"/>
                  </a:schemeClr>
                </a:solidFill>
              </a:rPr>
              <a:t>His Libraries</a:t>
            </a:r>
          </a:p>
          <a:p>
            <a:pPr marL="457200" indent="-457200">
              <a:buFont typeface="Arial" panose="020B0604020202020204" pitchFamily="34" charset="0"/>
              <a:buChar char="•"/>
            </a:pPr>
            <a:r>
              <a:rPr lang="en-US" dirty="0">
                <a:solidFill>
                  <a:schemeClr val="tx1">
                    <a:lumMod val="50000"/>
                    <a:lumOff val="50000"/>
                  </a:schemeClr>
                </a:solidFill>
              </a:rPr>
              <a:t>His Package Manager</a:t>
            </a:r>
          </a:p>
          <a:p>
            <a:pPr marL="457200" indent="-457200">
              <a:buFont typeface="Arial" panose="020B0604020202020204" pitchFamily="34" charset="0"/>
              <a:buChar char="•"/>
            </a:pPr>
            <a:r>
              <a:rPr lang="en-US" dirty="0">
                <a:solidFill>
                  <a:schemeClr val="tx1">
                    <a:lumMod val="50000"/>
                    <a:lumOff val="50000"/>
                  </a:schemeClr>
                </a:solidFill>
              </a:rPr>
              <a:t>His Apps</a:t>
            </a:r>
          </a:p>
          <a:p>
            <a:pPr marL="457200" indent="-457200">
              <a:buFont typeface="Arial" panose="020B0604020202020204" pitchFamily="34" charset="0"/>
              <a:buChar char="•"/>
            </a:pPr>
            <a:r>
              <a:rPr lang="en-US" dirty="0">
                <a:solidFill>
                  <a:schemeClr val="tx1">
                    <a:lumMod val="50000"/>
                    <a:lumOff val="50000"/>
                  </a:schemeClr>
                </a:solidFill>
              </a:rPr>
              <a:t>His Data</a:t>
            </a:r>
            <a:endParaRPr lang="en-US" dirty="0"/>
          </a:p>
          <a:p>
            <a:endParaRPr lang="en-US" dirty="0"/>
          </a:p>
        </p:txBody>
      </p:sp>
    </p:spTree>
    <p:extLst>
      <p:ext uri="{BB962C8B-B14F-4D97-AF65-F5344CB8AC3E}">
        <p14:creationId xmlns:p14="http://schemas.microsoft.com/office/powerpoint/2010/main" val="26364165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433619" y="2248268"/>
            <a:ext cx="8857556" cy="3097306"/>
          </a:xfrm>
        </p:spPr>
        <p:txBody>
          <a:bodyPr>
            <a:noAutofit/>
          </a:bodyPr>
          <a:lstStyle/>
          <a:p>
            <a:pPr marL="228600" indent="-228600">
              <a:lnSpc>
                <a:spcPct val="90000"/>
              </a:lnSpc>
              <a:spcBef>
                <a:spcPts val="1000"/>
              </a:spcBef>
            </a:pPr>
            <a:r>
              <a:rPr lang="en-US" sz="3600" b="1" dirty="0">
                <a:solidFill>
                  <a:schemeClr val="accent1">
                    <a:lumMod val="75000"/>
                  </a:schemeClr>
                </a:solidFill>
              </a:rPr>
              <a:t>High Level—It’s a lightweight VM</a:t>
            </a:r>
          </a:p>
          <a:p>
            <a:pPr marL="1085850" lvl="1" indent="-457200">
              <a:lnSpc>
                <a:spcPct val="90000"/>
              </a:lnSpc>
              <a:buFont typeface="Courier New" panose="02070309020205020404" pitchFamily="49" charset="0"/>
              <a:buChar char="o"/>
            </a:pPr>
            <a:r>
              <a:rPr lang="en-US" sz="3200" dirty="0">
                <a:solidFill>
                  <a:schemeClr val="tx1">
                    <a:lumMod val="50000"/>
                    <a:lumOff val="50000"/>
                  </a:schemeClr>
                </a:solidFill>
              </a:rPr>
              <a:t>Own process space</a:t>
            </a:r>
          </a:p>
          <a:p>
            <a:pPr marL="1085850" lvl="1" indent="-457200">
              <a:lnSpc>
                <a:spcPct val="90000"/>
              </a:lnSpc>
              <a:buFont typeface="Courier New" panose="02070309020205020404" pitchFamily="49" charset="0"/>
              <a:buChar char="o"/>
            </a:pPr>
            <a:r>
              <a:rPr lang="en-US" sz="3200" dirty="0">
                <a:solidFill>
                  <a:schemeClr val="tx1">
                    <a:lumMod val="50000"/>
                    <a:lumOff val="50000"/>
                  </a:schemeClr>
                </a:solidFill>
              </a:rPr>
              <a:t>Own network interface</a:t>
            </a:r>
          </a:p>
          <a:p>
            <a:pPr marL="1085850" lvl="1" indent="-457200">
              <a:lnSpc>
                <a:spcPct val="90000"/>
              </a:lnSpc>
              <a:buFont typeface="Courier New" panose="02070309020205020404" pitchFamily="49" charset="0"/>
              <a:buChar char="o"/>
            </a:pPr>
            <a:r>
              <a:rPr lang="en-US" sz="3200" dirty="0">
                <a:solidFill>
                  <a:schemeClr val="tx1">
                    <a:lumMod val="50000"/>
                    <a:lumOff val="50000"/>
                  </a:schemeClr>
                </a:solidFill>
              </a:rPr>
              <a:t>Can run stuff as root</a:t>
            </a:r>
          </a:p>
          <a:p>
            <a:pPr marL="1085850" lvl="1" indent="-457200">
              <a:lnSpc>
                <a:spcPct val="90000"/>
              </a:lnSpc>
              <a:buFont typeface="Courier New" panose="02070309020205020404" pitchFamily="49" charset="0"/>
              <a:buChar char="o"/>
            </a:pPr>
            <a:r>
              <a:rPr lang="en-US" sz="3200" dirty="0">
                <a:solidFill>
                  <a:schemeClr val="tx1">
                    <a:lumMod val="50000"/>
                    <a:lumOff val="50000"/>
                  </a:schemeClr>
                </a:solidFill>
              </a:rPr>
              <a:t>Can have its own /</a:t>
            </a:r>
            <a:r>
              <a:rPr lang="en-US" sz="3200" dirty="0" err="1">
                <a:solidFill>
                  <a:schemeClr val="tx1">
                    <a:lumMod val="50000"/>
                    <a:lumOff val="50000"/>
                  </a:schemeClr>
                </a:solidFill>
              </a:rPr>
              <a:t>sbin</a:t>
            </a:r>
            <a:r>
              <a:rPr lang="en-US" sz="3200" dirty="0">
                <a:solidFill>
                  <a:schemeClr val="tx1">
                    <a:lumMod val="50000"/>
                    <a:lumOff val="50000"/>
                  </a:schemeClr>
                </a:solidFill>
              </a:rPr>
              <a:t>/</a:t>
            </a:r>
            <a:r>
              <a:rPr lang="en-US" sz="3200" dirty="0" err="1">
                <a:solidFill>
                  <a:schemeClr val="tx1">
                    <a:lumMod val="50000"/>
                    <a:lumOff val="50000"/>
                  </a:schemeClr>
                </a:solidFill>
              </a:rPr>
              <a:t>init</a:t>
            </a:r>
            <a:r>
              <a:rPr lang="en-US" sz="3200" dirty="0">
                <a:solidFill>
                  <a:schemeClr val="tx1">
                    <a:lumMod val="50000"/>
                    <a:lumOff val="50000"/>
                  </a:schemeClr>
                </a:solidFill>
              </a:rPr>
              <a:t> (different from host)</a:t>
            </a:r>
          </a:p>
          <a:p>
            <a:pPr marL="1085850" lvl="1" indent="-457200">
              <a:lnSpc>
                <a:spcPct val="90000"/>
              </a:lnSpc>
              <a:buFont typeface="Courier New" panose="02070309020205020404" pitchFamily="49" charset="0"/>
              <a:buChar char="o"/>
            </a:pPr>
            <a:r>
              <a:rPr lang="en-US" sz="3200" dirty="0">
                <a:solidFill>
                  <a:schemeClr val="tx1">
                    <a:lumMod val="50000"/>
                    <a:lumOff val="50000"/>
                  </a:schemeClr>
                </a:solidFill>
              </a:rPr>
              <a:t>&lt;&lt;machine container&gt;&gt;</a:t>
            </a:r>
          </a:p>
        </p:txBody>
      </p:sp>
      <p:sp>
        <p:nvSpPr>
          <p:cNvPr id="5" name="Content Placeholder 2"/>
          <p:cNvSpPr txBox="1">
            <a:spLocks/>
          </p:cNvSpPr>
          <p:nvPr/>
        </p:nvSpPr>
        <p:spPr>
          <a:xfrm>
            <a:off x="9577635" y="6369223"/>
            <a:ext cx="7412274" cy="3432644"/>
          </a:xfrm>
          <a:prstGeom prst="rect">
            <a:avLst/>
          </a:prstGeom>
        </p:spPr>
        <p:txBody>
          <a:bodyPr vert="horz" lIns="137184" tIns="68592" rIns="137184" bIns="68592"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abin" panose="020B08030502020200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Cabin" panose="020B08030502020200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Cabin" panose="020B08030502020200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Cabin" panose="020B08030502020200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Cabin" panose="020B08030502020200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600" b="1" dirty="0">
                <a:solidFill>
                  <a:schemeClr val="accent1">
                    <a:lumMod val="75000"/>
                  </a:schemeClr>
                </a:solidFill>
                <a:latin typeface="+mn-lt"/>
              </a:rPr>
              <a:t>Low Level—It’s  </a:t>
            </a:r>
            <a:r>
              <a:rPr lang="en-US" sz="3600" b="1" dirty="0" err="1">
                <a:solidFill>
                  <a:schemeClr val="accent1">
                    <a:lumMod val="75000"/>
                  </a:schemeClr>
                </a:solidFill>
                <a:latin typeface="+mn-lt"/>
              </a:rPr>
              <a:t>chroot</a:t>
            </a:r>
            <a:r>
              <a:rPr lang="en-US" sz="3600" b="1" dirty="0">
                <a:solidFill>
                  <a:schemeClr val="accent1">
                    <a:lumMod val="75000"/>
                  </a:schemeClr>
                </a:solidFill>
                <a:latin typeface="+mn-lt"/>
              </a:rPr>
              <a:t> on steroids</a:t>
            </a:r>
          </a:p>
          <a:p>
            <a:pPr lvl="1">
              <a:buFont typeface="Courier New" panose="02070309020205020404" pitchFamily="49" charset="0"/>
              <a:buChar char="o"/>
            </a:pPr>
            <a:r>
              <a:rPr lang="en-US" sz="3200" dirty="0" smtClean="0">
                <a:solidFill>
                  <a:schemeClr val="tx1">
                    <a:lumMod val="50000"/>
                    <a:lumOff val="50000"/>
                  </a:schemeClr>
                </a:solidFill>
                <a:latin typeface="+mn-lt"/>
              </a:rPr>
              <a:t> Can </a:t>
            </a:r>
            <a:r>
              <a:rPr lang="en-US" sz="3200" dirty="0">
                <a:solidFill>
                  <a:schemeClr val="tx1">
                    <a:lumMod val="50000"/>
                    <a:lumOff val="50000"/>
                  </a:schemeClr>
                </a:solidFill>
                <a:latin typeface="+mn-lt"/>
              </a:rPr>
              <a:t>also not have its own /</a:t>
            </a:r>
            <a:r>
              <a:rPr lang="en-US" sz="3200" dirty="0" err="1">
                <a:solidFill>
                  <a:schemeClr val="tx1">
                    <a:lumMod val="50000"/>
                    <a:lumOff val="50000"/>
                  </a:schemeClr>
                </a:solidFill>
                <a:latin typeface="+mn-lt"/>
              </a:rPr>
              <a:t>sbin</a:t>
            </a:r>
            <a:r>
              <a:rPr lang="en-US" sz="3200" dirty="0">
                <a:solidFill>
                  <a:schemeClr val="tx1">
                    <a:lumMod val="50000"/>
                    <a:lumOff val="50000"/>
                  </a:schemeClr>
                </a:solidFill>
                <a:latin typeface="+mn-lt"/>
              </a:rPr>
              <a:t>/</a:t>
            </a:r>
            <a:r>
              <a:rPr lang="en-US" sz="3200" dirty="0" err="1">
                <a:solidFill>
                  <a:schemeClr val="tx1">
                    <a:lumMod val="50000"/>
                    <a:lumOff val="50000"/>
                  </a:schemeClr>
                </a:solidFill>
                <a:latin typeface="+mn-lt"/>
              </a:rPr>
              <a:t>init</a:t>
            </a:r>
            <a:endParaRPr lang="en-US" sz="3200" dirty="0">
              <a:solidFill>
                <a:schemeClr val="tx1">
                  <a:lumMod val="50000"/>
                  <a:lumOff val="50000"/>
                </a:schemeClr>
              </a:solidFill>
              <a:latin typeface="+mn-lt"/>
            </a:endParaRPr>
          </a:p>
          <a:p>
            <a:pPr lvl="1">
              <a:buFont typeface="Courier New" panose="02070309020205020404" pitchFamily="49" charset="0"/>
              <a:buChar char="o"/>
            </a:pPr>
            <a:r>
              <a:rPr lang="en-US" sz="3200" dirty="0" smtClean="0">
                <a:solidFill>
                  <a:schemeClr val="tx1">
                    <a:lumMod val="50000"/>
                    <a:lumOff val="50000"/>
                  </a:schemeClr>
                </a:solidFill>
                <a:latin typeface="+mn-lt"/>
              </a:rPr>
              <a:t> Container=isolated </a:t>
            </a:r>
            <a:r>
              <a:rPr lang="en-US" sz="3200" dirty="0">
                <a:solidFill>
                  <a:schemeClr val="tx1">
                    <a:lumMod val="50000"/>
                    <a:lumOff val="50000"/>
                  </a:schemeClr>
                </a:solidFill>
                <a:latin typeface="+mn-lt"/>
              </a:rPr>
              <a:t>processes</a:t>
            </a:r>
          </a:p>
          <a:p>
            <a:pPr lvl="1">
              <a:buFont typeface="Courier New" panose="02070309020205020404" pitchFamily="49" charset="0"/>
              <a:buChar char="o"/>
            </a:pPr>
            <a:r>
              <a:rPr lang="en-US" sz="3200" dirty="0" smtClean="0">
                <a:solidFill>
                  <a:schemeClr val="tx1">
                    <a:lumMod val="50000"/>
                    <a:lumOff val="50000"/>
                  </a:schemeClr>
                </a:solidFill>
                <a:latin typeface="+mn-lt"/>
              </a:rPr>
              <a:t> Share </a:t>
            </a:r>
            <a:r>
              <a:rPr lang="en-US" sz="3200" dirty="0">
                <a:solidFill>
                  <a:schemeClr val="tx1">
                    <a:lumMod val="50000"/>
                    <a:lumOff val="50000"/>
                  </a:schemeClr>
                </a:solidFill>
                <a:latin typeface="+mn-lt"/>
              </a:rPr>
              <a:t>kernel with host</a:t>
            </a:r>
          </a:p>
          <a:p>
            <a:pPr lvl="1">
              <a:buFont typeface="Courier New" panose="02070309020205020404" pitchFamily="49" charset="0"/>
              <a:buChar char="o"/>
            </a:pPr>
            <a:r>
              <a:rPr lang="en-US" sz="3200" dirty="0" smtClean="0">
                <a:solidFill>
                  <a:schemeClr val="tx1">
                    <a:lumMod val="50000"/>
                    <a:lumOff val="50000"/>
                  </a:schemeClr>
                </a:solidFill>
                <a:latin typeface="+mn-lt"/>
              </a:rPr>
              <a:t> No </a:t>
            </a:r>
            <a:r>
              <a:rPr lang="en-US" sz="3200" dirty="0">
                <a:solidFill>
                  <a:schemeClr val="tx1">
                    <a:lumMod val="50000"/>
                    <a:lumOff val="50000"/>
                  </a:schemeClr>
                </a:solidFill>
                <a:latin typeface="+mn-lt"/>
              </a:rPr>
              <a:t>device emulation (neither HVM nor PV) from host)</a:t>
            </a:r>
          </a:p>
          <a:p>
            <a:pPr lvl="1">
              <a:buFont typeface="Courier New" panose="02070309020205020404" pitchFamily="49" charset="0"/>
              <a:buChar char="o"/>
            </a:pPr>
            <a:r>
              <a:rPr lang="en-US" sz="3200" dirty="0" smtClean="0">
                <a:solidFill>
                  <a:schemeClr val="tx1">
                    <a:lumMod val="50000"/>
                    <a:lumOff val="50000"/>
                  </a:schemeClr>
                </a:solidFill>
                <a:latin typeface="+mn-lt"/>
              </a:rPr>
              <a:t> &lt;&lt;</a:t>
            </a:r>
            <a:r>
              <a:rPr lang="en-US" sz="3200" dirty="0">
                <a:solidFill>
                  <a:schemeClr val="tx1">
                    <a:lumMod val="50000"/>
                    <a:lumOff val="50000"/>
                  </a:schemeClr>
                </a:solidFill>
                <a:latin typeface="+mn-lt"/>
              </a:rPr>
              <a:t>application container&gt;&gt;</a:t>
            </a:r>
          </a:p>
        </p:txBody>
      </p:sp>
      <p:sp>
        <p:nvSpPr>
          <p:cNvPr id="8" name="Content Placeholder 2"/>
          <p:cNvSpPr txBox="1">
            <a:spLocks/>
          </p:cNvSpPr>
          <p:nvPr/>
        </p:nvSpPr>
        <p:spPr>
          <a:xfrm>
            <a:off x="1021791" y="2349987"/>
            <a:ext cx="7403715" cy="7014190"/>
          </a:xfrm>
          <a:prstGeom prst="rect">
            <a:avLst/>
          </a:prstGeom>
        </p:spPr>
        <p:txBody>
          <a:bodyPr vert="horz" lIns="137184" tIns="68592" rIns="137184" bIns="68592"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abin" panose="020B08030502020200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Cabin" panose="020B08030502020200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Cabin" panose="020B08030502020200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Cabin" panose="020B08030502020200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Cabin" panose="020B08030502020200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600" b="1" dirty="0">
                <a:solidFill>
                  <a:srgbClr val="376091"/>
                </a:solidFill>
                <a:latin typeface="+mn-lt"/>
              </a:rPr>
              <a:t>Run everywhere</a:t>
            </a:r>
          </a:p>
          <a:p>
            <a:pPr lvl="1">
              <a:buFont typeface="Courier New" panose="02070309020205020404" pitchFamily="49" charset="0"/>
              <a:buChar char="o"/>
            </a:pPr>
            <a:r>
              <a:rPr lang="en-US" sz="3200" dirty="0" smtClean="0">
                <a:solidFill>
                  <a:schemeClr val="tx1">
                    <a:lumMod val="50000"/>
                    <a:lumOff val="50000"/>
                  </a:schemeClr>
                </a:solidFill>
                <a:latin typeface="+mn-lt"/>
              </a:rPr>
              <a:t> Regardless </a:t>
            </a:r>
            <a:r>
              <a:rPr lang="en-US" sz="3200" dirty="0">
                <a:solidFill>
                  <a:schemeClr val="tx1">
                    <a:lumMod val="50000"/>
                    <a:lumOff val="50000"/>
                  </a:schemeClr>
                </a:solidFill>
                <a:latin typeface="+mn-lt"/>
              </a:rPr>
              <a:t>of kernel version (2.6.32+)</a:t>
            </a:r>
          </a:p>
          <a:p>
            <a:pPr lvl="1">
              <a:buFont typeface="Courier New" panose="02070309020205020404" pitchFamily="49" charset="0"/>
              <a:buChar char="o"/>
            </a:pPr>
            <a:r>
              <a:rPr lang="en-US" sz="3200" dirty="0" smtClean="0">
                <a:solidFill>
                  <a:schemeClr val="tx1">
                    <a:lumMod val="50000"/>
                    <a:lumOff val="50000"/>
                  </a:schemeClr>
                </a:solidFill>
                <a:latin typeface="+mn-lt"/>
              </a:rPr>
              <a:t> Regardless </a:t>
            </a:r>
            <a:r>
              <a:rPr lang="en-US" sz="3200" dirty="0">
                <a:solidFill>
                  <a:schemeClr val="tx1">
                    <a:lumMod val="50000"/>
                    <a:lumOff val="50000"/>
                  </a:schemeClr>
                </a:solidFill>
                <a:latin typeface="+mn-lt"/>
              </a:rPr>
              <a:t>of host distro</a:t>
            </a:r>
          </a:p>
          <a:p>
            <a:pPr lvl="1">
              <a:buFont typeface="Courier New" panose="02070309020205020404" pitchFamily="49" charset="0"/>
              <a:buChar char="o"/>
            </a:pPr>
            <a:r>
              <a:rPr lang="en-US" sz="3200" dirty="0" smtClean="0">
                <a:solidFill>
                  <a:schemeClr val="tx1">
                    <a:lumMod val="50000"/>
                    <a:lumOff val="50000"/>
                  </a:schemeClr>
                </a:solidFill>
                <a:latin typeface="+mn-lt"/>
              </a:rPr>
              <a:t> Physical </a:t>
            </a:r>
            <a:r>
              <a:rPr lang="en-US" sz="3200" dirty="0">
                <a:solidFill>
                  <a:schemeClr val="tx1">
                    <a:lumMod val="50000"/>
                    <a:lumOff val="50000"/>
                  </a:schemeClr>
                </a:solidFill>
                <a:latin typeface="+mn-lt"/>
              </a:rPr>
              <a:t>or virtual, cloud or not</a:t>
            </a:r>
          </a:p>
          <a:p>
            <a:pPr lvl="1">
              <a:buFont typeface="Courier New" panose="02070309020205020404" pitchFamily="49" charset="0"/>
              <a:buChar char="o"/>
            </a:pPr>
            <a:r>
              <a:rPr lang="en-US" sz="3200" dirty="0" smtClean="0">
                <a:solidFill>
                  <a:schemeClr val="tx1">
                    <a:lumMod val="50000"/>
                    <a:lumOff val="50000"/>
                  </a:schemeClr>
                </a:solidFill>
                <a:latin typeface="+mn-lt"/>
              </a:rPr>
              <a:t> Container </a:t>
            </a:r>
            <a:r>
              <a:rPr lang="en-US" sz="3200" dirty="0">
                <a:solidFill>
                  <a:schemeClr val="tx1">
                    <a:lumMod val="50000"/>
                    <a:lumOff val="50000"/>
                  </a:schemeClr>
                </a:solidFill>
                <a:latin typeface="+mn-lt"/>
              </a:rPr>
              <a:t>and host architecture must match* </a:t>
            </a:r>
            <a:endParaRPr lang="en-US" sz="3200" dirty="0" smtClean="0">
              <a:solidFill>
                <a:schemeClr val="tx1">
                  <a:lumMod val="50000"/>
                  <a:lumOff val="50000"/>
                </a:schemeClr>
              </a:solidFill>
              <a:latin typeface="+mn-lt"/>
            </a:endParaRPr>
          </a:p>
          <a:p>
            <a:pPr marL="457200" lvl="1" indent="0">
              <a:buNone/>
            </a:pPr>
            <a:endParaRPr lang="en-US" sz="3200" dirty="0">
              <a:solidFill>
                <a:schemeClr val="tx1">
                  <a:lumMod val="50000"/>
                  <a:lumOff val="50000"/>
                </a:schemeClr>
              </a:solidFill>
              <a:latin typeface="+mn-lt"/>
            </a:endParaRPr>
          </a:p>
          <a:p>
            <a:pPr marL="457200" lvl="1" indent="0">
              <a:buNone/>
            </a:pPr>
            <a:endParaRPr lang="en-US" sz="3200" dirty="0">
              <a:solidFill>
                <a:schemeClr val="tx1">
                  <a:lumMod val="50000"/>
                  <a:lumOff val="50000"/>
                </a:schemeClr>
              </a:solidFill>
              <a:latin typeface="+mn-lt"/>
            </a:endParaRPr>
          </a:p>
          <a:p>
            <a:r>
              <a:rPr lang="en-US" sz="3600" b="1" dirty="0">
                <a:solidFill>
                  <a:schemeClr val="accent1">
                    <a:lumMod val="75000"/>
                  </a:schemeClr>
                </a:solidFill>
                <a:latin typeface="+mn-lt"/>
              </a:rPr>
              <a:t>Run anything</a:t>
            </a:r>
          </a:p>
          <a:p>
            <a:pPr lvl="1">
              <a:buFont typeface="Courier New" panose="02070309020205020404" pitchFamily="49" charset="0"/>
              <a:buChar char="o"/>
            </a:pPr>
            <a:r>
              <a:rPr lang="en-US" sz="3200" dirty="0" smtClean="0">
                <a:solidFill>
                  <a:schemeClr val="tx1">
                    <a:lumMod val="50000"/>
                    <a:lumOff val="50000"/>
                  </a:schemeClr>
                </a:solidFill>
                <a:latin typeface="+mn-lt"/>
              </a:rPr>
              <a:t> If </a:t>
            </a:r>
            <a:r>
              <a:rPr lang="en-US" sz="3200" dirty="0">
                <a:solidFill>
                  <a:schemeClr val="tx1">
                    <a:lumMod val="50000"/>
                    <a:lumOff val="50000"/>
                  </a:schemeClr>
                </a:solidFill>
                <a:latin typeface="+mn-lt"/>
              </a:rPr>
              <a:t>it can run on the host, it can run in the container</a:t>
            </a:r>
          </a:p>
        </p:txBody>
      </p:sp>
      <p:sp>
        <p:nvSpPr>
          <p:cNvPr id="10" name="TextBox 9"/>
          <p:cNvSpPr txBox="1"/>
          <p:nvPr/>
        </p:nvSpPr>
        <p:spPr>
          <a:xfrm>
            <a:off x="2444963" y="1349273"/>
            <a:ext cx="1127232" cy="707886"/>
          </a:xfrm>
          <a:prstGeom prst="rect">
            <a:avLst/>
          </a:prstGeom>
          <a:noFill/>
        </p:spPr>
        <p:txBody>
          <a:bodyPr wrap="none" rtlCol="0">
            <a:spAutoFit/>
          </a:bodyPr>
          <a:lstStyle/>
          <a:p>
            <a:pPr defTabSz="1371874"/>
            <a:r>
              <a:rPr lang="en-US" sz="4000" dirty="0">
                <a:solidFill>
                  <a:srgbClr val="31859C"/>
                </a:solidFill>
                <a:latin typeface="Cabin" panose="020B0803050202020004" pitchFamily="34" charset="0"/>
              </a:rPr>
              <a:t>WHY</a:t>
            </a:r>
          </a:p>
        </p:txBody>
      </p:sp>
      <p:sp>
        <p:nvSpPr>
          <p:cNvPr id="11" name="TextBox 10"/>
          <p:cNvSpPr txBox="1"/>
          <p:nvPr/>
        </p:nvSpPr>
        <p:spPr>
          <a:xfrm>
            <a:off x="12935678" y="1349273"/>
            <a:ext cx="1325684" cy="707886"/>
          </a:xfrm>
          <a:prstGeom prst="rect">
            <a:avLst/>
          </a:prstGeom>
          <a:noFill/>
        </p:spPr>
        <p:txBody>
          <a:bodyPr wrap="none" rtlCol="0">
            <a:spAutoFit/>
          </a:bodyPr>
          <a:lstStyle/>
          <a:p>
            <a:pPr defTabSz="1371874"/>
            <a:r>
              <a:rPr lang="en-US" sz="4000" dirty="0">
                <a:solidFill>
                  <a:srgbClr val="31859C"/>
                </a:solidFill>
                <a:latin typeface="Cabin" panose="020B0803050202020004" pitchFamily="34" charset="0"/>
              </a:rPr>
              <a:t>WHAT</a:t>
            </a:r>
          </a:p>
        </p:txBody>
      </p:sp>
      <p:sp>
        <p:nvSpPr>
          <p:cNvPr id="9" name="TextBox 8"/>
          <p:cNvSpPr txBox="1"/>
          <p:nvPr/>
        </p:nvSpPr>
        <p:spPr>
          <a:xfrm>
            <a:off x="1600685" y="22521"/>
            <a:ext cx="14817710" cy="861774"/>
          </a:xfrm>
          <a:prstGeom prst="rect">
            <a:avLst/>
          </a:prstGeom>
          <a:noFill/>
        </p:spPr>
        <p:txBody>
          <a:bodyPr wrap="square" rtlCol="0">
            <a:spAutoFit/>
          </a:bodyPr>
          <a:lstStyle/>
          <a:p>
            <a:pPr algn="ctr"/>
            <a:r>
              <a:rPr lang="en-GB" sz="5000" dirty="0">
                <a:solidFill>
                  <a:schemeClr val="accent5">
                    <a:lumMod val="75000"/>
                  </a:schemeClr>
                </a:solidFill>
                <a:latin typeface="Novecento sans wide Book" pitchFamily="50" charset="-94"/>
              </a:rPr>
              <a:t>More technical explanation</a:t>
            </a:r>
            <a:endParaRPr lang="tr-TR" sz="5000" dirty="0">
              <a:solidFill>
                <a:schemeClr val="accent5">
                  <a:lumMod val="75000"/>
                </a:schemeClr>
              </a:solidFill>
              <a:latin typeface="Novecento sans wide Book" pitchFamily="50" charset="-94"/>
            </a:endParaRPr>
          </a:p>
        </p:txBody>
      </p:sp>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8406049" y="-3302425"/>
            <a:ext cx="1168254" cy="9003175"/>
          </a:xfrm>
          <a:prstGeom prst="rect">
            <a:avLst/>
          </a:prstGeom>
        </p:spPr>
      </p:pic>
    </p:spTree>
    <p:extLst>
      <p:ext uri="{BB962C8B-B14F-4D97-AF65-F5344CB8AC3E}">
        <p14:creationId xmlns:p14="http://schemas.microsoft.com/office/powerpoint/2010/main" val="2819290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flipH="1">
            <a:off x="576635" y="2336775"/>
            <a:ext cx="16561841" cy="4524315"/>
          </a:xfrm>
          <a:prstGeom prst="rect">
            <a:avLst/>
          </a:prstGeom>
          <a:noFill/>
        </p:spPr>
        <p:txBody>
          <a:bodyPr wrap="square" rtlCol="0">
            <a:spAutoFit/>
          </a:bodyPr>
          <a:lstStyle/>
          <a:p>
            <a:pPr algn="just"/>
            <a:r>
              <a:rPr lang="en-US" dirty="0" smtClean="0">
                <a:solidFill>
                  <a:schemeClr val="tx1">
                    <a:lumMod val="50000"/>
                    <a:lumOff val="50000"/>
                  </a:schemeClr>
                </a:solidFill>
              </a:rPr>
              <a:t>Consider a </a:t>
            </a:r>
            <a:r>
              <a:rPr lang="en-US" dirty="0">
                <a:solidFill>
                  <a:schemeClr val="tx1">
                    <a:lumMod val="50000"/>
                    <a:lumOff val="50000"/>
                  </a:schemeClr>
                </a:solidFill>
              </a:rPr>
              <a:t>case where a company wants to test an application at scale and are using full-clone virtual machines. Full-clone VMs in the best scenario take several </a:t>
            </a:r>
            <a:r>
              <a:rPr lang="en-US" b="1" dirty="0">
                <a:solidFill>
                  <a:srgbClr val="376091"/>
                </a:solidFill>
              </a:rPr>
              <a:t>minutes</a:t>
            </a:r>
            <a:r>
              <a:rPr lang="en-US" dirty="0">
                <a:solidFill>
                  <a:schemeClr val="tx1">
                    <a:lumMod val="50000"/>
                    <a:lumOff val="50000"/>
                  </a:schemeClr>
                </a:solidFill>
              </a:rPr>
              <a:t> to boot, and most virtual machine management platforms can only boot a handful machines simultaneously. Based on these factors standing up 1,000 full-clone virtual machines could hours if not </a:t>
            </a:r>
            <a:r>
              <a:rPr lang="en-US" b="1" dirty="0">
                <a:solidFill>
                  <a:srgbClr val="376091"/>
                </a:solidFill>
              </a:rPr>
              <a:t>days</a:t>
            </a:r>
            <a:r>
              <a:rPr lang="en-US" dirty="0">
                <a:solidFill>
                  <a:schemeClr val="tx1">
                    <a:lumMod val="50000"/>
                    <a:lumOff val="50000"/>
                  </a:schemeClr>
                </a:solidFill>
              </a:rPr>
              <a:t>. Meaning the test cycle itself could take days if not </a:t>
            </a:r>
            <a:r>
              <a:rPr lang="en-US" b="1" dirty="0">
                <a:solidFill>
                  <a:srgbClr val="376091"/>
                </a:solidFill>
              </a:rPr>
              <a:t>weeks</a:t>
            </a:r>
            <a:r>
              <a:rPr lang="en-US" dirty="0" smtClean="0">
                <a:solidFill>
                  <a:schemeClr val="tx1">
                    <a:lumMod val="50000"/>
                    <a:lumOff val="50000"/>
                  </a:schemeClr>
                </a:solidFill>
              </a:rPr>
              <a:t>.</a:t>
            </a:r>
          </a:p>
          <a:p>
            <a:pPr algn="just"/>
            <a:endParaRPr lang="en-US" dirty="0">
              <a:solidFill>
                <a:schemeClr val="tx1">
                  <a:lumMod val="50000"/>
                  <a:lumOff val="50000"/>
                </a:schemeClr>
              </a:solidFill>
            </a:endParaRPr>
          </a:p>
          <a:p>
            <a:pPr algn="just"/>
            <a:r>
              <a:rPr lang="en-US" dirty="0" smtClean="0">
                <a:solidFill>
                  <a:schemeClr val="tx1">
                    <a:lumMod val="50000"/>
                    <a:lumOff val="50000"/>
                  </a:schemeClr>
                </a:solidFill>
              </a:rPr>
              <a:t>By </a:t>
            </a:r>
            <a:r>
              <a:rPr lang="en-US" dirty="0">
                <a:solidFill>
                  <a:schemeClr val="tx1">
                    <a:lumMod val="50000"/>
                    <a:lumOff val="50000"/>
                  </a:schemeClr>
                </a:solidFill>
              </a:rPr>
              <a:t>contrast, the same application running inside of a Docker container can be started in less than half a </a:t>
            </a:r>
            <a:r>
              <a:rPr lang="en-US" b="1" dirty="0">
                <a:solidFill>
                  <a:srgbClr val="376091"/>
                </a:solidFill>
              </a:rPr>
              <a:t>second</a:t>
            </a:r>
            <a:r>
              <a:rPr lang="en-US" dirty="0">
                <a:solidFill>
                  <a:schemeClr val="tx1">
                    <a:lumMod val="50000"/>
                    <a:lumOff val="50000"/>
                  </a:schemeClr>
                </a:solidFill>
              </a:rPr>
              <a:t>. Standing up 1,000 containers becomes trivial. Test cycle times can be slashed from days to </a:t>
            </a:r>
            <a:r>
              <a:rPr lang="en-US" b="1" dirty="0">
                <a:solidFill>
                  <a:srgbClr val="376091"/>
                </a:solidFill>
              </a:rPr>
              <a:t>hours</a:t>
            </a:r>
            <a:r>
              <a:rPr lang="en-US" dirty="0">
                <a:solidFill>
                  <a:schemeClr val="tx1">
                    <a:lumMod val="50000"/>
                    <a:lumOff val="50000"/>
                  </a:schemeClr>
                </a:solidFill>
              </a:rPr>
              <a:t>. This can translate into measurable savings as well as increased agility.</a:t>
            </a:r>
          </a:p>
        </p:txBody>
      </p:sp>
    </p:spTree>
    <p:extLst>
      <p:ext uri="{BB962C8B-B14F-4D97-AF65-F5344CB8AC3E}">
        <p14:creationId xmlns:p14="http://schemas.microsoft.com/office/powerpoint/2010/main" val="2206907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5237807" y="4134360"/>
            <a:ext cx="11881320" cy="1015663"/>
          </a:xfrm>
          <a:prstGeom prst="rect">
            <a:avLst/>
          </a:prstGeom>
          <a:noFill/>
        </p:spPr>
        <p:txBody>
          <a:bodyPr wrap="square" rtlCol="0">
            <a:spAutoFit/>
          </a:bodyPr>
          <a:lstStyle/>
          <a:p>
            <a:r>
              <a:rPr lang="en-US" sz="5500" dirty="0">
                <a:solidFill>
                  <a:schemeClr val="accent5">
                    <a:lumMod val="75000"/>
                  </a:schemeClr>
                </a:solidFill>
                <a:latin typeface="Novecento sans wide Book" pitchFamily="50" charset="-94"/>
              </a:rPr>
              <a:t>	 </a:t>
            </a:r>
            <a:r>
              <a:rPr lang="tr-TR" sz="6000" dirty="0">
                <a:solidFill>
                  <a:schemeClr val="accent5">
                    <a:lumMod val="75000"/>
                  </a:schemeClr>
                </a:solidFill>
                <a:latin typeface="Novecento sans wide Book" pitchFamily="50" charset="-94"/>
                <a:cs typeface="Klavika" panose="020B0706030404030204" pitchFamily="34" charset="0"/>
              </a:rPr>
              <a:t>Docker</a:t>
            </a:r>
            <a:r>
              <a:rPr lang="en-US" sz="6000" dirty="0">
                <a:solidFill>
                  <a:schemeClr val="accent5">
                    <a:lumMod val="75000"/>
                  </a:schemeClr>
                </a:solidFill>
                <a:latin typeface="Novecento sans wide Book" pitchFamily="50" charset="-94"/>
                <a:cs typeface="Klavika" panose="020B0706030404030204" pitchFamily="34" charset="0"/>
              </a:rPr>
              <a:t> C</a:t>
            </a:r>
            <a:r>
              <a:rPr lang="tr-TR" sz="6000" dirty="0">
                <a:solidFill>
                  <a:schemeClr val="accent5">
                    <a:lumMod val="75000"/>
                  </a:schemeClr>
                </a:solidFill>
                <a:latin typeface="Novecento sans wide Book" pitchFamily="50" charset="-94"/>
                <a:cs typeface="Klavika" panose="020B0706030404030204" pitchFamily="34" charset="0"/>
              </a:rPr>
              <a:t>omponents</a:t>
            </a:r>
          </a:p>
        </p:txBody>
      </p:sp>
      <p:pic>
        <p:nvPicPr>
          <p:cNvPr id="2" name="Picture 1"/>
          <p:cNvPicPr>
            <a:picLocks noChangeAspect="1"/>
          </p:cNvPicPr>
          <p:nvPr/>
        </p:nvPicPr>
        <p:blipFill>
          <a:blip r:embed="rId3">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2448845" y="3767259"/>
            <a:ext cx="1830859" cy="1876745"/>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12410" y="3409487"/>
            <a:ext cx="825397" cy="2592288"/>
          </a:xfrm>
          <a:prstGeom prst="rect">
            <a:avLst/>
          </a:prstGeom>
        </p:spPr>
      </p:pic>
    </p:spTree>
    <p:extLst>
      <p:ext uri="{BB962C8B-B14F-4D97-AF65-F5344CB8AC3E}">
        <p14:creationId xmlns:p14="http://schemas.microsoft.com/office/powerpoint/2010/main" val="4040730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Content Placeholder 4"/>
          <p:cNvSpPr txBox="1">
            <a:spLocks/>
          </p:cNvSpPr>
          <p:nvPr/>
        </p:nvSpPr>
        <p:spPr>
          <a:xfrm>
            <a:off x="3021078" y="1887961"/>
            <a:ext cx="14838044" cy="7909107"/>
          </a:xfrm>
          <a:prstGeom prst="rect">
            <a:avLst/>
          </a:prstGeom>
        </p:spPr>
        <p:txBody>
          <a:bodyPr vert="horz" lIns="137184" tIns="68592" rIns="137184" bIns="68592"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abin" panose="020B08030502020200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Cabin" panose="020B08030502020200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Cabin" panose="020B08030502020200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Cabin" panose="020B08030502020200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Cabin" panose="020B08030502020200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601" dirty="0">
                <a:solidFill>
                  <a:srgbClr val="31859C"/>
                </a:solidFill>
              </a:rPr>
              <a:t>Docker Image</a:t>
            </a:r>
          </a:p>
          <a:p>
            <a:pPr marL="0" indent="0">
              <a:buNone/>
            </a:pPr>
            <a:r>
              <a:rPr lang="en-US" sz="3200" dirty="0">
                <a:solidFill>
                  <a:schemeClr val="tx1">
                    <a:lumMod val="50000"/>
                    <a:lumOff val="50000"/>
                  </a:schemeClr>
                </a:solidFill>
                <a:latin typeface="+mn-lt"/>
              </a:rPr>
              <a:t>The basis of a Docker container. Represents a full application</a:t>
            </a:r>
          </a:p>
          <a:p>
            <a:pPr marL="0" indent="0">
              <a:buNone/>
            </a:pPr>
            <a:endParaRPr lang="en-US" sz="3601" dirty="0">
              <a:solidFill>
                <a:srgbClr val="000000"/>
              </a:solidFill>
            </a:endParaRPr>
          </a:p>
          <a:p>
            <a:pPr marL="0" indent="0">
              <a:buNone/>
            </a:pPr>
            <a:r>
              <a:rPr lang="en-US" sz="3601" dirty="0">
                <a:solidFill>
                  <a:srgbClr val="31859C"/>
                </a:solidFill>
              </a:rPr>
              <a:t>Docker Container</a:t>
            </a:r>
          </a:p>
          <a:p>
            <a:pPr marL="0" indent="0">
              <a:buNone/>
            </a:pPr>
            <a:r>
              <a:rPr lang="en-US" sz="3200" dirty="0">
                <a:solidFill>
                  <a:schemeClr val="tx1">
                    <a:lumMod val="50000"/>
                    <a:lumOff val="50000"/>
                  </a:schemeClr>
                </a:solidFill>
                <a:latin typeface="+mn-lt"/>
              </a:rPr>
              <a:t>The standard unit in which the application service resides and executes</a:t>
            </a:r>
          </a:p>
          <a:p>
            <a:pPr marL="0" indent="0">
              <a:buNone/>
            </a:pPr>
            <a:endParaRPr lang="en-US" sz="3200" dirty="0">
              <a:solidFill>
                <a:schemeClr val="tx1">
                  <a:lumMod val="50000"/>
                  <a:lumOff val="50000"/>
                </a:schemeClr>
              </a:solidFill>
              <a:latin typeface="+mn-lt"/>
            </a:endParaRPr>
          </a:p>
          <a:p>
            <a:pPr marL="0" indent="0">
              <a:buNone/>
            </a:pPr>
            <a:r>
              <a:rPr lang="en-US" sz="3601" dirty="0" smtClean="0">
                <a:solidFill>
                  <a:srgbClr val="31859C"/>
                </a:solidFill>
              </a:rPr>
              <a:t>Docker </a:t>
            </a:r>
            <a:r>
              <a:rPr lang="en-US" sz="3601" dirty="0">
                <a:solidFill>
                  <a:srgbClr val="31859C"/>
                </a:solidFill>
              </a:rPr>
              <a:t>Engine </a:t>
            </a:r>
          </a:p>
          <a:p>
            <a:pPr marL="0" indent="0">
              <a:buNone/>
            </a:pPr>
            <a:r>
              <a:rPr lang="en-US" sz="3200" dirty="0">
                <a:solidFill>
                  <a:schemeClr val="tx1">
                    <a:lumMod val="50000"/>
                    <a:lumOff val="50000"/>
                  </a:schemeClr>
                </a:solidFill>
                <a:latin typeface="+mn-lt"/>
              </a:rPr>
              <a:t>Creates, ships and runs Docker containers deployable on a physical or virtual, host locally, in a datacenter or cloud service provider</a:t>
            </a:r>
            <a:r>
              <a:rPr lang="en-US" sz="3601" dirty="0">
                <a:solidFill>
                  <a:srgbClr val="31859C"/>
                </a:solidFill>
                <a:latin typeface="Arial" panose="020B0604020202020204" pitchFamily="34" charset="0"/>
                <a:cs typeface="Arial" panose="020B0604020202020204" pitchFamily="34" charset="0"/>
              </a:rPr>
              <a:t/>
            </a:r>
            <a:br>
              <a:rPr lang="en-US" sz="3601" dirty="0">
                <a:solidFill>
                  <a:srgbClr val="31859C"/>
                </a:solidFill>
                <a:latin typeface="Arial" panose="020B0604020202020204" pitchFamily="34" charset="0"/>
                <a:cs typeface="Arial" panose="020B0604020202020204" pitchFamily="34" charset="0"/>
              </a:rPr>
            </a:br>
            <a:endParaRPr lang="en-US" sz="3601" b="1" dirty="0">
              <a:solidFill>
                <a:srgbClr val="31859C"/>
              </a:solidFill>
              <a:latin typeface="Arial" panose="020B0604020202020204" pitchFamily="34" charset="0"/>
              <a:cs typeface="Arial" panose="020B0604020202020204" pitchFamily="34" charset="0"/>
            </a:endParaRPr>
          </a:p>
          <a:p>
            <a:pPr marL="0" indent="0">
              <a:buNone/>
            </a:pPr>
            <a:r>
              <a:rPr lang="en-US" sz="3601" dirty="0">
                <a:solidFill>
                  <a:srgbClr val="31859C"/>
                </a:solidFill>
              </a:rPr>
              <a:t>Registry Service (Docker Hub or Docker Trusted Registry)</a:t>
            </a:r>
          </a:p>
          <a:p>
            <a:pPr marL="0" indent="0">
              <a:buNone/>
            </a:pPr>
            <a:r>
              <a:rPr lang="en-US" sz="3200" dirty="0">
                <a:solidFill>
                  <a:schemeClr val="tx1">
                    <a:lumMod val="50000"/>
                    <a:lumOff val="50000"/>
                  </a:schemeClr>
                </a:solidFill>
                <a:latin typeface="+mn-lt"/>
              </a:rPr>
              <a:t>Cloud or server based storage and distribution service for your images</a:t>
            </a:r>
          </a:p>
        </p:txBody>
      </p:sp>
      <p:pic>
        <p:nvPicPr>
          <p:cNvPr id="18" name="Picture 17" descr="Contain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4135" y="3815253"/>
            <a:ext cx="1529058" cy="1529058"/>
          </a:xfrm>
          <a:prstGeom prst="rect">
            <a:avLst/>
          </a:prstGeom>
        </p:spPr>
      </p:pic>
      <p:pic>
        <p:nvPicPr>
          <p:cNvPr id="19" name="Picture 18" descr="Imag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04135" y="1887956"/>
            <a:ext cx="1529058" cy="1529058"/>
          </a:xfrm>
          <a:prstGeom prst="rect">
            <a:avLst/>
          </a:prstGeom>
        </p:spPr>
      </p:pic>
      <p:pic>
        <p:nvPicPr>
          <p:cNvPr id="20" name="Picture 19" descr="Engine.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3530" y="5740099"/>
            <a:ext cx="1529058" cy="1529058"/>
          </a:xfrm>
          <a:prstGeom prst="rect">
            <a:avLst/>
          </a:prstGeom>
        </p:spPr>
      </p:pic>
      <p:pic>
        <p:nvPicPr>
          <p:cNvPr id="21" name="Picture 20" descr="Registry.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90903" y="7667396"/>
            <a:ext cx="1462292" cy="1462292"/>
          </a:xfrm>
          <a:prstGeom prst="rect">
            <a:avLst/>
          </a:prstGeom>
        </p:spPr>
      </p:pic>
      <p:sp>
        <p:nvSpPr>
          <p:cNvPr id="9" name="TextBox 8"/>
          <p:cNvSpPr txBox="1"/>
          <p:nvPr/>
        </p:nvSpPr>
        <p:spPr>
          <a:xfrm>
            <a:off x="1600685" y="22521"/>
            <a:ext cx="14817710" cy="861774"/>
          </a:xfrm>
          <a:prstGeom prst="rect">
            <a:avLst/>
          </a:prstGeom>
          <a:noFill/>
        </p:spPr>
        <p:txBody>
          <a:bodyPr wrap="square" rtlCol="0">
            <a:spAutoFit/>
          </a:bodyPr>
          <a:lstStyle/>
          <a:p>
            <a:pPr algn="ctr"/>
            <a:r>
              <a:rPr lang="en-GB" sz="5000" dirty="0">
                <a:solidFill>
                  <a:schemeClr val="accent5">
                    <a:lumMod val="75000"/>
                  </a:schemeClr>
                </a:solidFill>
                <a:latin typeface="Novecento sans wide Book" pitchFamily="50" charset="-94"/>
              </a:rPr>
              <a:t>Docker components</a:t>
            </a:r>
            <a:endParaRPr lang="tr-TR" sz="5000" dirty="0">
              <a:solidFill>
                <a:schemeClr val="accent5">
                  <a:lumMod val="75000"/>
                </a:schemeClr>
              </a:solidFill>
              <a:latin typeface="Novecento sans wide Book" pitchFamily="50" charset="-94"/>
            </a:endParaRPr>
          </a:p>
        </p:txBody>
      </p:sp>
      <p:pic>
        <p:nvPicPr>
          <p:cNvPr id="10" name="Picture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5400000">
            <a:off x="8406049" y="-3302425"/>
            <a:ext cx="1168254" cy="9003175"/>
          </a:xfrm>
          <a:prstGeom prst="rect">
            <a:avLst/>
          </a:prstGeom>
        </p:spPr>
      </p:pic>
    </p:spTree>
    <p:extLst>
      <p:ext uri="{BB962C8B-B14F-4D97-AF65-F5344CB8AC3E}">
        <p14:creationId xmlns:p14="http://schemas.microsoft.com/office/powerpoint/2010/main" val="7080578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5237807" y="3992959"/>
            <a:ext cx="11881320" cy="938719"/>
          </a:xfrm>
          <a:prstGeom prst="rect">
            <a:avLst/>
          </a:prstGeom>
          <a:noFill/>
        </p:spPr>
        <p:txBody>
          <a:bodyPr wrap="square" rtlCol="0">
            <a:spAutoFit/>
          </a:bodyPr>
          <a:lstStyle/>
          <a:p>
            <a:r>
              <a:rPr lang="en-US" sz="5500" dirty="0">
                <a:solidFill>
                  <a:schemeClr val="accent5">
                    <a:lumMod val="75000"/>
                  </a:schemeClr>
                </a:solidFill>
                <a:latin typeface="Novecento sans wide Book" pitchFamily="50" charset="-94"/>
              </a:rPr>
              <a:t>	</a:t>
            </a:r>
            <a:r>
              <a:rPr lang="tr-TR" sz="5500" dirty="0">
                <a:solidFill>
                  <a:schemeClr val="accent5">
                    <a:lumMod val="75000"/>
                  </a:schemeClr>
                </a:solidFill>
                <a:latin typeface="Novecento sans wide Book" pitchFamily="50" charset="-94"/>
              </a:rPr>
              <a:t>What Is the Problem?</a:t>
            </a:r>
          </a:p>
        </p:txBody>
      </p:sp>
      <p:pic>
        <p:nvPicPr>
          <p:cNvPr id="2" name="Picture 1"/>
          <p:cNvPicPr>
            <a:picLocks noChangeAspect="1"/>
          </p:cNvPicPr>
          <p:nvPr/>
        </p:nvPicPr>
        <p:blipFill>
          <a:blip r:embed="rId3">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2448845" y="3767259"/>
            <a:ext cx="1830859" cy="1876745"/>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12410" y="3409487"/>
            <a:ext cx="825397" cy="2592288"/>
          </a:xfrm>
          <a:prstGeom prst="rect">
            <a:avLst/>
          </a:prstGeom>
        </p:spPr>
      </p:pic>
    </p:spTree>
    <p:extLst>
      <p:ext uri="{BB962C8B-B14F-4D97-AF65-F5344CB8AC3E}">
        <p14:creationId xmlns:p14="http://schemas.microsoft.com/office/powerpoint/2010/main" val="1533673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219951" y="2181472"/>
            <a:ext cx="16462375" cy="6791325"/>
          </a:xfrm>
        </p:spPr>
        <p:txBody>
          <a:bodyPr anchor="t"/>
          <a:lstStyle/>
          <a:p>
            <a:r>
              <a:rPr lang="en-US" dirty="0">
                <a:solidFill>
                  <a:srgbClr val="31859C"/>
                </a:solidFill>
              </a:rPr>
              <a:t>Read only template used to create containers</a:t>
            </a:r>
          </a:p>
          <a:p>
            <a:r>
              <a:rPr lang="en-US" dirty="0">
                <a:solidFill>
                  <a:srgbClr val="31859C"/>
                </a:solidFill>
              </a:rPr>
              <a:t>Build by you  or other docker users</a:t>
            </a:r>
          </a:p>
          <a:p>
            <a:r>
              <a:rPr lang="en-US" dirty="0">
                <a:solidFill>
                  <a:srgbClr val="31859C"/>
                </a:solidFill>
              </a:rPr>
              <a:t>Stored in the docker hub or you local registry</a:t>
            </a:r>
          </a:p>
          <a:p>
            <a:r>
              <a:rPr lang="en-US" dirty="0">
                <a:solidFill>
                  <a:srgbClr val="31859C"/>
                </a:solidFill>
              </a:rPr>
              <a:t>Every image starts from base </a:t>
            </a:r>
            <a:r>
              <a:rPr lang="en-US" dirty="0" smtClean="0">
                <a:solidFill>
                  <a:srgbClr val="31859C"/>
                </a:solidFill>
              </a:rPr>
              <a:t>image</a:t>
            </a:r>
          </a:p>
          <a:p>
            <a:r>
              <a:rPr lang="en-US" dirty="0">
                <a:solidFill>
                  <a:srgbClr val="31859C"/>
                </a:solidFill>
              </a:rPr>
              <a:t>Include: </a:t>
            </a:r>
          </a:p>
          <a:p>
            <a:pPr lvl="1">
              <a:buFont typeface="Wingdings" panose="05000000000000000000" pitchFamily="2" charset="2"/>
              <a:buChar char="Ø"/>
            </a:pPr>
            <a:r>
              <a:rPr lang="en-US" sz="3200" b="1" i="1" dirty="0">
                <a:solidFill>
                  <a:srgbClr val="31859C"/>
                </a:solidFill>
              </a:rPr>
              <a:t>Application</a:t>
            </a:r>
          </a:p>
          <a:p>
            <a:pPr lvl="1">
              <a:buFont typeface="Wingdings" panose="05000000000000000000" pitchFamily="2" charset="2"/>
              <a:buChar char="Ø"/>
            </a:pPr>
            <a:r>
              <a:rPr lang="en-US" sz="3200" b="1" i="1" dirty="0">
                <a:solidFill>
                  <a:srgbClr val="31859C"/>
                </a:solidFill>
              </a:rPr>
              <a:t>Dependencies</a:t>
            </a:r>
          </a:p>
          <a:p>
            <a:pPr lvl="1">
              <a:buFont typeface="Wingdings" panose="05000000000000000000" pitchFamily="2" charset="2"/>
              <a:buChar char="Ø"/>
            </a:pPr>
            <a:r>
              <a:rPr lang="en-US" sz="3200" b="1" i="1" dirty="0">
                <a:solidFill>
                  <a:srgbClr val="31859C"/>
                </a:solidFill>
              </a:rPr>
              <a:t>Libraries</a:t>
            </a:r>
          </a:p>
          <a:p>
            <a:pPr lvl="1">
              <a:buFont typeface="Wingdings" panose="05000000000000000000" pitchFamily="2" charset="2"/>
              <a:buChar char="Ø"/>
            </a:pPr>
            <a:r>
              <a:rPr lang="en-US" sz="3200" b="1" i="1" dirty="0">
                <a:solidFill>
                  <a:srgbClr val="31859C"/>
                </a:solidFill>
              </a:rPr>
              <a:t>Binaries</a:t>
            </a:r>
          </a:p>
          <a:p>
            <a:pPr lvl="1">
              <a:buFont typeface="Wingdings" panose="05000000000000000000" pitchFamily="2" charset="2"/>
              <a:buChar char="Ø"/>
            </a:pPr>
            <a:r>
              <a:rPr lang="en-US" sz="3200" b="1" i="1" dirty="0">
                <a:solidFill>
                  <a:srgbClr val="31859C"/>
                </a:solidFill>
              </a:rPr>
              <a:t>Configuration files</a:t>
            </a:r>
          </a:p>
          <a:p>
            <a:endParaRPr lang="en-US" dirty="0">
              <a:solidFill>
                <a:srgbClr val="31859C"/>
              </a:solidFill>
            </a:endParaRPr>
          </a:p>
        </p:txBody>
      </p:sp>
      <p:sp>
        <p:nvSpPr>
          <p:cNvPr id="6" name="TextBox 5"/>
          <p:cNvSpPr txBox="1"/>
          <p:nvPr/>
        </p:nvSpPr>
        <p:spPr>
          <a:xfrm>
            <a:off x="1600685" y="22521"/>
            <a:ext cx="14817710" cy="861774"/>
          </a:xfrm>
          <a:prstGeom prst="rect">
            <a:avLst/>
          </a:prstGeom>
          <a:noFill/>
        </p:spPr>
        <p:txBody>
          <a:bodyPr wrap="square" rtlCol="0">
            <a:spAutoFit/>
          </a:bodyPr>
          <a:lstStyle/>
          <a:p>
            <a:pPr algn="ctr"/>
            <a:r>
              <a:rPr lang="en-GB" sz="5000" dirty="0">
                <a:solidFill>
                  <a:schemeClr val="accent5">
                    <a:lumMod val="75000"/>
                  </a:schemeClr>
                </a:solidFill>
                <a:latin typeface="Novecento sans wide Book" pitchFamily="50" charset="-94"/>
              </a:rPr>
              <a:t>Images</a:t>
            </a:r>
            <a:endParaRPr lang="tr-TR" sz="5000" dirty="0">
              <a:solidFill>
                <a:schemeClr val="accent5">
                  <a:lumMod val="75000"/>
                </a:schemeClr>
              </a:solidFill>
              <a:latin typeface="Novecento sans wide Book" pitchFamily="50" charset="-94"/>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8406049" y="-3302425"/>
            <a:ext cx="1168254" cy="9003175"/>
          </a:xfrm>
          <a:prstGeom prst="rect">
            <a:avLst/>
          </a:prstGeom>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97515" y="5577135"/>
            <a:ext cx="9156836" cy="3614490"/>
          </a:xfrm>
          <a:prstGeom prst="rect">
            <a:avLst/>
          </a:prstGeom>
        </p:spPr>
      </p:pic>
    </p:spTree>
    <p:extLst>
      <p:ext uri="{BB962C8B-B14F-4D97-AF65-F5344CB8AC3E}">
        <p14:creationId xmlns:p14="http://schemas.microsoft.com/office/powerpoint/2010/main" val="3008807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385955" y="2364855"/>
            <a:ext cx="15030679" cy="5756822"/>
          </a:xfrm>
        </p:spPr>
        <p:txBody>
          <a:bodyPr anchor="t"/>
          <a:lstStyle/>
          <a:p>
            <a:r>
              <a:rPr lang="en-US" dirty="0">
                <a:solidFill>
                  <a:srgbClr val="31859C"/>
                </a:solidFill>
              </a:rPr>
              <a:t>Isolated application platform</a:t>
            </a:r>
          </a:p>
          <a:p>
            <a:r>
              <a:rPr lang="en-US" dirty="0">
                <a:solidFill>
                  <a:srgbClr val="31859C"/>
                </a:solidFill>
              </a:rPr>
              <a:t>Containers everything needed to run you application</a:t>
            </a:r>
          </a:p>
          <a:p>
            <a:r>
              <a:rPr lang="en-US" dirty="0">
                <a:solidFill>
                  <a:srgbClr val="31859C"/>
                </a:solidFill>
              </a:rPr>
              <a:t>Based on one or more images</a:t>
            </a:r>
          </a:p>
          <a:p>
            <a:r>
              <a:rPr lang="en-US" dirty="0">
                <a:solidFill>
                  <a:srgbClr val="31859C"/>
                </a:solidFill>
              </a:rPr>
              <a:t>Docker containers launched from Docker image</a:t>
            </a:r>
          </a:p>
          <a:p>
            <a:r>
              <a:rPr lang="en-US" dirty="0">
                <a:solidFill>
                  <a:srgbClr val="31859C"/>
                </a:solidFill>
              </a:rPr>
              <a:t>When Docker container runs, it adds a read-write layer on top of the image</a:t>
            </a:r>
          </a:p>
        </p:txBody>
      </p:sp>
      <p:sp>
        <p:nvSpPr>
          <p:cNvPr id="6" name="TextBox 5"/>
          <p:cNvSpPr txBox="1"/>
          <p:nvPr/>
        </p:nvSpPr>
        <p:spPr>
          <a:xfrm>
            <a:off x="1600685" y="22521"/>
            <a:ext cx="14817710" cy="861774"/>
          </a:xfrm>
          <a:prstGeom prst="rect">
            <a:avLst/>
          </a:prstGeom>
          <a:noFill/>
        </p:spPr>
        <p:txBody>
          <a:bodyPr wrap="square" rtlCol="0">
            <a:spAutoFit/>
          </a:bodyPr>
          <a:lstStyle/>
          <a:p>
            <a:pPr algn="ctr"/>
            <a:r>
              <a:rPr lang="en-GB" sz="5000" dirty="0">
                <a:solidFill>
                  <a:schemeClr val="accent5">
                    <a:lumMod val="75000"/>
                  </a:schemeClr>
                </a:solidFill>
                <a:latin typeface="Novecento sans wide Book" pitchFamily="50" charset="-94"/>
              </a:rPr>
              <a:t>Containers</a:t>
            </a:r>
            <a:endParaRPr lang="tr-TR" sz="5000" dirty="0">
              <a:solidFill>
                <a:schemeClr val="accent5">
                  <a:lumMod val="75000"/>
                </a:schemeClr>
              </a:solidFill>
              <a:latin typeface="Novecento sans wide Book" pitchFamily="50" charset="-94"/>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8406049" y="-3302425"/>
            <a:ext cx="1168254" cy="9003175"/>
          </a:xfrm>
          <a:prstGeom prst="rect">
            <a:avLst/>
          </a:prstGeom>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11373" y="6297215"/>
            <a:ext cx="9557606" cy="3417084"/>
          </a:xfrm>
          <a:prstGeom prst="rect">
            <a:avLst/>
          </a:prstGeom>
        </p:spPr>
      </p:pic>
    </p:spTree>
    <p:extLst>
      <p:ext uri="{BB962C8B-B14F-4D97-AF65-F5344CB8AC3E}">
        <p14:creationId xmlns:p14="http://schemas.microsoft.com/office/powerpoint/2010/main" val="11368639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chor="t"/>
          <a:lstStyle/>
          <a:p>
            <a:r>
              <a:rPr lang="en-US" dirty="0">
                <a:solidFill>
                  <a:srgbClr val="31859C"/>
                </a:solidFill>
              </a:rPr>
              <a:t>Docker Image is a class</a:t>
            </a:r>
          </a:p>
          <a:p>
            <a:r>
              <a:rPr lang="en-US" dirty="0">
                <a:solidFill>
                  <a:srgbClr val="31859C"/>
                </a:solidFill>
              </a:rPr>
              <a:t>Docker Container is a instance of class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7103" y="5755007"/>
            <a:ext cx="8616858" cy="3415305"/>
          </a:xfrm>
          <a:prstGeom prst="rect">
            <a:avLst/>
          </a:prstGeom>
        </p:spPr>
      </p:pic>
      <p:pic>
        <p:nvPicPr>
          <p:cNvPr id="6" name="Picture 5"/>
          <p:cNvPicPr>
            <a:picLocks noChangeAspect="1"/>
          </p:cNvPicPr>
          <p:nvPr/>
        </p:nvPicPr>
        <p:blipFill rotWithShape="1">
          <a:blip r:embed="rId3"/>
          <a:srcRect l="14149" t="3197" r="12685" b="7171"/>
          <a:stretch>
            <a:fillRect/>
          </a:stretch>
        </p:blipFill>
        <p:spPr>
          <a:xfrm>
            <a:off x="11601273" y="4711921"/>
            <a:ext cx="4849481" cy="4458391"/>
          </a:xfrm>
          <a:prstGeom prst="rect">
            <a:avLst/>
          </a:prstGeom>
        </p:spPr>
      </p:pic>
      <p:sp>
        <p:nvSpPr>
          <p:cNvPr id="7" name="TextBox 6"/>
          <p:cNvSpPr txBox="1"/>
          <p:nvPr/>
        </p:nvSpPr>
        <p:spPr>
          <a:xfrm>
            <a:off x="1600685" y="22521"/>
            <a:ext cx="14817710" cy="861774"/>
          </a:xfrm>
          <a:prstGeom prst="rect">
            <a:avLst/>
          </a:prstGeom>
          <a:noFill/>
        </p:spPr>
        <p:txBody>
          <a:bodyPr wrap="square" rtlCol="0">
            <a:spAutoFit/>
          </a:bodyPr>
          <a:lstStyle/>
          <a:p>
            <a:pPr algn="ctr"/>
            <a:r>
              <a:rPr lang="en-GB" sz="5000" dirty="0">
                <a:solidFill>
                  <a:schemeClr val="accent5">
                    <a:lumMod val="75000"/>
                  </a:schemeClr>
                </a:solidFill>
                <a:latin typeface="Novecento sans wide Book" pitchFamily="50" charset="-94"/>
              </a:rPr>
              <a:t>Image vs</a:t>
            </a:r>
            <a:r>
              <a:rPr lang="en-US" sz="5000" dirty="0">
                <a:solidFill>
                  <a:schemeClr val="accent5">
                    <a:lumMod val="75000"/>
                  </a:schemeClr>
                </a:solidFill>
                <a:latin typeface="Novecento sans wide Book" pitchFamily="50" charset="-94"/>
              </a:rPr>
              <a:t>.</a:t>
            </a:r>
            <a:r>
              <a:rPr lang="en-GB" sz="5000" dirty="0">
                <a:solidFill>
                  <a:schemeClr val="accent5">
                    <a:lumMod val="75000"/>
                  </a:schemeClr>
                </a:solidFill>
                <a:latin typeface="Novecento sans wide Book" pitchFamily="50" charset="-94"/>
              </a:rPr>
              <a:t> Container</a:t>
            </a:r>
            <a:endParaRPr lang="tr-TR" sz="5000" dirty="0">
              <a:solidFill>
                <a:schemeClr val="accent5">
                  <a:lumMod val="75000"/>
                </a:schemeClr>
              </a:solidFill>
              <a:latin typeface="Novecento sans wide Book" pitchFamily="50" charset="-94"/>
            </a:endParaRPr>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a:off x="8406049" y="-3302425"/>
            <a:ext cx="1168254" cy="9003175"/>
          </a:xfrm>
          <a:prstGeom prst="rect">
            <a:avLst/>
          </a:prstGeom>
        </p:spPr>
      </p:pic>
    </p:spTree>
    <p:extLst>
      <p:ext uri="{BB962C8B-B14F-4D97-AF65-F5344CB8AC3E}">
        <p14:creationId xmlns:p14="http://schemas.microsoft.com/office/powerpoint/2010/main" val="1897668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80691" y="1688703"/>
            <a:ext cx="12241931" cy="1077218"/>
          </a:xfrm>
          <a:prstGeom prst="rect">
            <a:avLst/>
          </a:prstGeom>
          <a:noFill/>
        </p:spPr>
        <p:txBody>
          <a:bodyPr wrap="square" rtlCol="0">
            <a:spAutoFit/>
          </a:bodyPr>
          <a:lstStyle/>
          <a:p>
            <a:r>
              <a:rPr lang="en-US" dirty="0">
                <a:solidFill>
                  <a:srgbClr val="31859C"/>
                </a:solidFill>
              </a:rPr>
              <a:t>Docker will not only share the base image between containers, but it will also share the same layers between different images.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96915" y="4713039"/>
            <a:ext cx="11276269" cy="3785321"/>
          </a:xfrm>
          <a:prstGeom prst="rect">
            <a:avLst/>
          </a:prstGeom>
        </p:spPr>
      </p:pic>
    </p:spTree>
    <p:extLst>
      <p:ext uri="{BB962C8B-B14F-4D97-AF65-F5344CB8AC3E}">
        <p14:creationId xmlns:p14="http://schemas.microsoft.com/office/powerpoint/2010/main" val="25207885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solidFill>
                  <a:srgbClr val="31859C"/>
                </a:solidFill>
              </a:rPr>
              <a:t> </a:t>
            </a:r>
            <a:r>
              <a:rPr lang="en-US" dirty="0" err="1">
                <a:solidFill>
                  <a:srgbClr val="31859C"/>
                </a:solidFill>
              </a:rPr>
              <a:t>Dockerfile</a:t>
            </a:r>
            <a:r>
              <a:rPr lang="en-US" dirty="0">
                <a:solidFill>
                  <a:srgbClr val="31859C"/>
                </a:solidFill>
              </a:rPr>
              <a:t> is instructions to build Docker image</a:t>
            </a:r>
          </a:p>
          <a:p>
            <a:pPr lvl="1"/>
            <a:r>
              <a:rPr lang="en-US" dirty="0">
                <a:solidFill>
                  <a:srgbClr val="31859C"/>
                </a:solidFill>
              </a:rPr>
              <a:t>How to run commands</a:t>
            </a:r>
          </a:p>
          <a:p>
            <a:pPr lvl="1"/>
            <a:r>
              <a:rPr lang="en-US" dirty="0">
                <a:solidFill>
                  <a:srgbClr val="31859C"/>
                </a:solidFill>
              </a:rPr>
              <a:t>Add files or directories</a:t>
            </a:r>
          </a:p>
          <a:p>
            <a:pPr lvl="1"/>
            <a:r>
              <a:rPr lang="en-US" dirty="0">
                <a:solidFill>
                  <a:srgbClr val="31859C"/>
                </a:solidFill>
              </a:rPr>
              <a:t>Create environment variables</a:t>
            </a:r>
          </a:p>
          <a:p>
            <a:pPr lvl="1"/>
            <a:r>
              <a:rPr lang="en-US" dirty="0">
                <a:solidFill>
                  <a:srgbClr val="31859C"/>
                </a:solidFill>
              </a:rPr>
              <a:t>What process to run when launching container</a:t>
            </a:r>
          </a:p>
          <a:p>
            <a:r>
              <a:rPr lang="en-US" dirty="0">
                <a:solidFill>
                  <a:srgbClr val="31859C"/>
                </a:solidFill>
              </a:rPr>
              <a:t>Result from building </a:t>
            </a:r>
            <a:r>
              <a:rPr lang="en-US" dirty="0" err="1">
                <a:solidFill>
                  <a:srgbClr val="31859C"/>
                </a:solidFill>
              </a:rPr>
              <a:t>Dockerfile</a:t>
            </a:r>
            <a:r>
              <a:rPr lang="en-US" dirty="0">
                <a:solidFill>
                  <a:srgbClr val="31859C"/>
                </a:solidFill>
              </a:rPr>
              <a:t> is Docker image</a:t>
            </a:r>
            <a:endParaRPr lang="en-US" dirty="0">
              <a:solidFill>
                <a:srgbClr val="31859C"/>
              </a:solidFill>
            </a:endParaRPr>
          </a:p>
        </p:txBody>
      </p:sp>
      <p:sp>
        <p:nvSpPr>
          <p:cNvPr id="6" name="TextBox 5"/>
          <p:cNvSpPr txBox="1"/>
          <p:nvPr/>
        </p:nvSpPr>
        <p:spPr>
          <a:xfrm>
            <a:off x="1600685" y="22521"/>
            <a:ext cx="14817710" cy="861774"/>
          </a:xfrm>
          <a:prstGeom prst="rect">
            <a:avLst/>
          </a:prstGeom>
          <a:noFill/>
        </p:spPr>
        <p:txBody>
          <a:bodyPr wrap="square" rtlCol="0">
            <a:spAutoFit/>
          </a:bodyPr>
          <a:lstStyle/>
          <a:p>
            <a:pPr algn="ctr"/>
            <a:r>
              <a:rPr lang="en-GB" sz="5000" dirty="0">
                <a:solidFill>
                  <a:schemeClr val="accent5">
                    <a:lumMod val="75000"/>
                  </a:schemeClr>
                </a:solidFill>
                <a:latin typeface="Novecento sans wide Book" pitchFamily="50" charset="-94"/>
              </a:rPr>
              <a:t>Docker </a:t>
            </a:r>
            <a:r>
              <a:rPr lang="en-US" sz="5000" dirty="0" smtClean="0">
                <a:solidFill>
                  <a:schemeClr val="accent5">
                    <a:lumMod val="75000"/>
                  </a:schemeClr>
                </a:solidFill>
                <a:latin typeface="Novecento sans wide Book" pitchFamily="50" charset="-94"/>
              </a:rPr>
              <a:t>File</a:t>
            </a:r>
            <a:endParaRPr lang="tr-TR" sz="5000" dirty="0">
              <a:solidFill>
                <a:schemeClr val="accent5">
                  <a:lumMod val="75000"/>
                </a:schemeClr>
              </a:solidFill>
              <a:latin typeface="Novecento sans wide Book" pitchFamily="50" charset="-94"/>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8406049" y="-3302425"/>
            <a:ext cx="1168254" cy="9003175"/>
          </a:xfrm>
          <a:prstGeom prst="rect">
            <a:avLst/>
          </a:prstGeom>
        </p:spPr>
      </p:pic>
    </p:spTree>
    <p:extLst>
      <p:ext uri="{BB962C8B-B14F-4D97-AF65-F5344CB8AC3E}">
        <p14:creationId xmlns:p14="http://schemas.microsoft.com/office/powerpoint/2010/main" val="30618126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512739" y="824607"/>
            <a:ext cx="184731" cy="584775"/>
          </a:xfrm>
          <a:prstGeom prst="rect">
            <a:avLst/>
          </a:prstGeom>
          <a:noFill/>
        </p:spPr>
        <p:txBody>
          <a:bodyPr wrap="none" rtlCol="0">
            <a:spAutoFit/>
          </a:bodyPr>
          <a:lstStyle/>
          <a:p>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2659" y="400579"/>
            <a:ext cx="8784976" cy="4600492"/>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2659" y="5001071"/>
            <a:ext cx="8784976" cy="5074315"/>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57755" y="2264767"/>
            <a:ext cx="7056784" cy="6264695"/>
          </a:xfrm>
          <a:prstGeom prst="rect">
            <a:avLst/>
          </a:prstGeom>
        </p:spPr>
      </p:pic>
    </p:spTree>
    <p:extLst>
      <p:ext uri="{BB962C8B-B14F-4D97-AF65-F5344CB8AC3E}">
        <p14:creationId xmlns:p14="http://schemas.microsoft.com/office/powerpoint/2010/main" val="2873887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56682" t="37068" r="806" b="23336"/>
          <a:stretch/>
        </p:blipFill>
        <p:spPr>
          <a:xfrm>
            <a:off x="5977234" y="2120751"/>
            <a:ext cx="6250907" cy="6120679"/>
          </a:xfrm>
          <a:prstGeom prst="rect">
            <a:avLst/>
          </a:prstGeom>
        </p:spPr>
      </p:pic>
    </p:spTree>
    <p:extLst>
      <p:ext uri="{BB962C8B-B14F-4D97-AF65-F5344CB8AC3E}">
        <p14:creationId xmlns:p14="http://schemas.microsoft.com/office/powerpoint/2010/main" val="18483432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33019" y="1904727"/>
            <a:ext cx="10135948" cy="6768752"/>
          </a:xfrm>
          <a:prstGeom prst="rect">
            <a:avLst/>
          </a:prstGeom>
        </p:spPr>
      </p:pic>
    </p:spTree>
    <p:extLst>
      <p:ext uri="{BB962C8B-B14F-4D97-AF65-F5344CB8AC3E}">
        <p14:creationId xmlns:p14="http://schemas.microsoft.com/office/powerpoint/2010/main" val="1477262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26858" y="2720956"/>
            <a:ext cx="15030679" cy="5756822"/>
          </a:xfrm>
        </p:spPr>
        <p:txBody>
          <a:bodyPr anchor="t"/>
          <a:lstStyle/>
          <a:p>
            <a:r>
              <a:rPr lang="en-US" dirty="0">
                <a:solidFill>
                  <a:srgbClr val="31859C"/>
                </a:solidFill>
              </a:rPr>
              <a:t>Problems with standalone Docker Running a server cluster on a set of Docker containers, on a single Docker host is vulnerable to single point of failure!</a:t>
            </a:r>
          </a:p>
          <a:p>
            <a:endParaRPr lang="en-US" dirty="0">
              <a:solidFill>
                <a:srgbClr val="31859C"/>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71556" y="4497015"/>
            <a:ext cx="6685831" cy="463935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58960" y="4869840"/>
            <a:ext cx="7648148" cy="3623589"/>
          </a:xfrm>
          <a:prstGeom prst="rect">
            <a:avLst/>
          </a:prstGeom>
        </p:spPr>
      </p:pic>
      <p:sp>
        <p:nvSpPr>
          <p:cNvPr id="8" name="TextBox 7"/>
          <p:cNvSpPr txBox="1"/>
          <p:nvPr/>
        </p:nvSpPr>
        <p:spPr>
          <a:xfrm>
            <a:off x="1600685" y="22521"/>
            <a:ext cx="14817710" cy="861774"/>
          </a:xfrm>
          <a:prstGeom prst="rect">
            <a:avLst/>
          </a:prstGeom>
          <a:noFill/>
        </p:spPr>
        <p:txBody>
          <a:bodyPr wrap="square" rtlCol="0">
            <a:spAutoFit/>
          </a:bodyPr>
          <a:lstStyle/>
          <a:p>
            <a:pPr algn="ctr"/>
            <a:r>
              <a:rPr lang="en-GB" sz="5000" dirty="0">
                <a:solidFill>
                  <a:schemeClr val="accent5">
                    <a:lumMod val="75000"/>
                  </a:schemeClr>
                </a:solidFill>
                <a:latin typeface="Novecento sans wide Book" pitchFamily="50" charset="-94"/>
              </a:rPr>
              <a:t>Docker Orchestration</a:t>
            </a:r>
            <a:endParaRPr lang="tr-TR" sz="5000" dirty="0">
              <a:solidFill>
                <a:schemeClr val="accent5">
                  <a:lumMod val="75000"/>
                </a:schemeClr>
              </a:solidFill>
              <a:latin typeface="Novecento sans wide Book" pitchFamily="50" charset="-94"/>
            </a:endParaRPr>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a:off x="8406049" y="-3302425"/>
            <a:ext cx="1168254" cy="9003175"/>
          </a:xfrm>
          <a:prstGeom prst="rect">
            <a:avLst/>
          </a:prstGeom>
        </p:spPr>
      </p:pic>
    </p:spTree>
    <p:extLst>
      <p:ext uri="{BB962C8B-B14F-4D97-AF65-F5344CB8AC3E}">
        <p14:creationId xmlns:p14="http://schemas.microsoft.com/office/powerpoint/2010/main" val="2305160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chor="t">
            <a:normAutofit/>
          </a:bodyPr>
          <a:lstStyle/>
          <a:p>
            <a:r>
              <a:rPr lang="en-US" dirty="0">
                <a:solidFill>
                  <a:srgbClr val="31859C"/>
                </a:solidFill>
              </a:rPr>
              <a:t>Tool for defining and running multi-container</a:t>
            </a:r>
          </a:p>
          <a:p>
            <a:r>
              <a:rPr lang="en-US" dirty="0">
                <a:solidFill>
                  <a:srgbClr val="31859C"/>
                </a:solidFill>
              </a:rPr>
              <a:t>applications with Docker in a single file</a:t>
            </a:r>
          </a:p>
          <a:p>
            <a:r>
              <a:rPr lang="en-US" dirty="0">
                <a:solidFill>
                  <a:srgbClr val="31859C"/>
                </a:solidFill>
              </a:rPr>
              <a:t>Fast, isolated development environments using Docker.</a:t>
            </a:r>
          </a:p>
          <a:p>
            <a:r>
              <a:rPr lang="en-US" dirty="0">
                <a:solidFill>
                  <a:srgbClr val="31859C"/>
                </a:solidFill>
              </a:rPr>
              <a:t>Quick and easy to start.</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11184" y="4936866"/>
            <a:ext cx="3501045" cy="4286994"/>
          </a:xfrm>
          <a:prstGeom prst="rect">
            <a:avLst/>
          </a:prstGeom>
        </p:spPr>
      </p:pic>
      <p:sp>
        <p:nvSpPr>
          <p:cNvPr id="6" name="TextBox 5"/>
          <p:cNvSpPr txBox="1"/>
          <p:nvPr/>
        </p:nvSpPr>
        <p:spPr>
          <a:xfrm>
            <a:off x="1600685" y="22521"/>
            <a:ext cx="14817710" cy="861774"/>
          </a:xfrm>
          <a:prstGeom prst="rect">
            <a:avLst/>
          </a:prstGeom>
          <a:noFill/>
        </p:spPr>
        <p:txBody>
          <a:bodyPr wrap="square" rtlCol="0">
            <a:spAutoFit/>
          </a:bodyPr>
          <a:lstStyle/>
          <a:p>
            <a:pPr algn="ctr"/>
            <a:r>
              <a:rPr lang="en-GB" sz="5000" dirty="0">
                <a:solidFill>
                  <a:schemeClr val="accent5">
                    <a:lumMod val="75000"/>
                  </a:schemeClr>
                </a:solidFill>
                <a:latin typeface="Novecento sans wide Book" pitchFamily="50" charset="-94"/>
              </a:rPr>
              <a:t>Docker Compose</a:t>
            </a:r>
            <a:endParaRPr lang="tr-TR" sz="5000" dirty="0">
              <a:solidFill>
                <a:schemeClr val="accent5">
                  <a:lumMod val="75000"/>
                </a:schemeClr>
              </a:solidFill>
              <a:latin typeface="Novecento sans wide Book" pitchFamily="50" charset="-94"/>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8406049" y="-3302425"/>
            <a:ext cx="1168254" cy="9003175"/>
          </a:xfrm>
          <a:prstGeom prst="rect">
            <a:avLst/>
          </a:prstGeom>
        </p:spPr>
      </p:pic>
    </p:spTree>
    <p:extLst>
      <p:ext uri="{BB962C8B-B14F-4D97-AF65-F5344CB8AC3E}">
        <p14:creationId xmlns:p14="http://schemas.microsoft.com/office/powerpoint/2010/main" val="4055519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4969123" y="610905"/>
            <a:ext cx="8136904" cy="861774"/>
          </a:xfrm>
          <a:prstGeom prst="rect">
            <a:avLst/>
          </a:prstGeom>
          <a:noFill/>
        </p:spPr>
        <p:txBody>
          <a:bodyPr wrap="square" rtlCol="0">
            <a:spAutoFit/>
          </a:bodyPr>
          <a:lstStyle/>
          <a:p>
            <a:pPr algn="ctr"/>
            <a:r>
              <a:rPr lang="tr-TR" sz="5000" dirty="0">
                <a:solidFill>
                  <a:schemeClr val="accent5">
                    <a:lumMod val="75000"/>
                  </a:schemeClr>
                </a:solidFill>
                <a:latin typeface="Novecento sans wide Book" pitchFamily="50" charset="-94"/>
              </a:rPr>
              <a:t>The dependency hell</a:t>
            </a: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16969555" y="8601470"/>
            <a:ext cx="825397" cy="2592288"/>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a:off x="8454536" y="-2460908"/>
            <a:ext cx="1168254" cy="9003175"/>
          </a:xfrm>
          <a:prstGeom prst="rect">
            <a:avLst/>
          </a:prstGeom>
        </p:spPr>
      </p:pic>
      <p:sp>
        <p:nvSpPr>
          <p:cNvPr id="4" name="Oval 3"/>
          <p:cNvSpPr/>
          <p:nvPr/>
        </p:nvSpPr>
        <p:spPr>
          <a:xfrm>
            <a:off x="4753099" y="3632919"/>
            <a:ext cx="90010" cy="9001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1" name="Oval 10"/>
          <p:cNvSpPr/>
          <p:nvPr/>
        </p:nvSpPr>
        <p:spPr>
          <a:xfrm>
            <a:off x="7273379" y="3344887"/>
            <a:ext cx="90010" cy="9001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2" name="Oval 11"/>
          <p:cNvSpPr/>
          <p:nvPr/>
        </p:nvSpPr>
        <p:spPr>
          <a:xfrm>
            <a:off x="6481291" y="7737375"/>
            <a:ext cx="90010" cy="9001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3" name="Oval 12"/>
          <p:cNvSpPr/>
          <p:nvPr/>
        </p:nvSpPr>
        <p:spPr>
          <a:xfrm>
            <a:off x="8281491" y="5937175"/>
            <a:ext cx="90010" cy="9001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4" name="Oval 13"/>
          <p:cNvSpPr/>
          <p:nvPr/>
        </p:nvSpPr>
        <p:spPr>
          <a:xfrm>
            <a:off x="9937675" y="6225207"/>
            <a:ext cx="90010" cy="9001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5" name="Oval 14"/>
          <p:cNvSpPr/>
          <p:nvPr/>
        </p:nvSpPr>
        <p:spPr>
          <a:xfrm>
            <a:off x="12241931" y="7449343"/>
            <a:ext cx="90010" cy="9001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7" name="Oval 16"/>
          <p:cNvSpPr/>
          <p:nvPr/>
        </p:nvSpPr>
        <p:spPr>
          <a:xfrm>
            <a:off x="13016017" y="3653243"/>
            <a:ext cx="90010" cy="9001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8" name="TextBox 17"/>
          <p:cNvSpPr txBox="1"/>
          <p:nvPr/>
        </p:nvSpPr>
        <p:spPr>
          <a:xfrm>
            <a:off x="1423433" y="4147218"/>
            <a:ext cx="5849946" cy="3323987"/>
          </a:xfrm>
          <a:prstGeom prst="rect">
            <a:avLst/>
          </a:prstGeom>
          <a:noFill/>
        </p:spPr>
        <p:txBody>
          <a:bodyPr wrap="square" rtlCol="0">
            <a:spAutoFit/>
          </a:bodyPr>
          <a:lstStyle/>
          <a:p>
            <a:pPr marL="457200" indent="-457200">
              <a:buFont typeface="Arial" panose="020B0604020202020204" pitchFamily="34" charset="0"/>
              <a:buChar char="•"/>
            </a:pPr>
            <a:r>
              <a:rPr lang="tr-TR" sz="3000" dirty="0">
                <a:solidFill>
                  <a:schemeClr val="accent5">
                    <a:lumMod val="75000"/>
                  </a:schemeClr>
                </a:solidFill>
                <a:latin typeface="Novecento sans wide Book" pitchFamily="50" charset="-94"/>
                <a:cs typeface="Klavika" panose="020B0706030404030204" pitchFamily="34" charset="0"/>
              </a:rPr>
              <a:t>pip : Python</a:t>
            </a:r>
            <a:endParaRPr lang="en-US" sz="3000" dirty="0">
              <a:solidFill>
                <a:schemeClr val="accent5">
                  <a:lumMod val="75000"/>
                </a:schemeClr>
              </a:solidFill>
              <a:latin typeface="Novecento sans wide Book" pitchFamily="50" charset="-94"/>
              <a:cs typeface="Klavika" panose="020B0706030404030204" pitchFamily="34" charset="0"/>
            </a:endParaRPr>
          </a:p>
          <a:p>
            <a:pPr marL="457200" indent="-457200">
              <a:buFont typeface="Arial" panose="020B0604020202020204" pitchFamily="34" charset="0"/>
              <a:buChar char="•"/>
            </a:pPr>
            <a:endParaRPr lang="tr-TR" sz="3000" dirty="0">
              <a:solidFill>
                <a:schemeClr val="accent5">
                  <a:lumMod val="75000"/>
                </a:schemeClr>
              </a:solidFill>
              <a:latin typeface="Novecento sans wide Book" pitchFamily="50" charset="-94"/>
              <a:cs typeface="Klavika" panose="020B0706030404030204" pitchFamily="34" charset="0"/>
            </a:endParaRPr>
          </a:p>
          <a:p>
            <a:pPr marL="457200" indent="-457200">
              <a:buFont typeface="Arial" panose="020B0604020202020204" pitchFamily="34" charset="0"/>
              <a:buChar char="•"/>
            </a:pPr>
            <a:r>
              <a:rPr lang="tr-TR" sz="3000" dirty="0">
                <a:solidFill>
                  <a:schemeClr val="accent5">
                    <a:lumMod val="75000"/>
                  </a:schemeClr>
                </a:solidFill>
                <a:latin typeface="Novecento sans wide Book" pitchFamily="50" charset="-94"/>
                <a:cs typeface="Klavika" panose="020B0706030404030204" pitchFamily="34" charset="0"/>
              </a:rPr>
              <a:t>Gem: Ruby</a:t>
            </a:r>
            <a:endParaRPr lang="en-US" sz="3000" dirty="0">
              <a:solidFill>
                <a:schemeClr val="accent5">
                  <a:lumMod val="75000"/>
                </a:schemeClr>
              </a:solidFill>
              <a:latin typeface="Novecento sans wide Book" pitchFamily="50" charset="-94"/>
              <a:cs typeface="Klavika" panose="020B0706030404030204" pitchFamily="34" charset="0"/>
            </a:endParaRPr>
          </a:p>
          <a:p>
            <a:pPr marL="457200" indent="-457200">
              <a:buFont typeface="Arial" panose="020B0604020202020204" pitchFamily="34" charset="0"/>
              <a:buChar char="•"/>
            </a:pPr>
            <a:endParaRPr lang="tr-TR" sz="3000" dirty="0">
              <a:solidFill>
                <a:schemeClr val="accent5">
                  <a:lumMod val="75000"/>
                </a:schemeClr>
              </a:solidFill>
              <a:latin typeface="Novecento sans wide Book" pitchFamily="50" charset="-94"/>
              <a:cs typeface="Klavika" panose="020B0706030404030204" pitchFamily="34" charset="0"/>
            </a:endParaRPr>
          </a:p>
          <a:p>
            <a:pPr marL="457200" indent="-457200">
              <a:buFont typeface="Arial" panose="020B0604020202020204" pitchFamily="34" charset="0"/>
              <a:buChar char="•"/>
            </a:pPr>
            <a:r>
              <a:rPr lang="tr-TR" sz="3000" dirty="0">
                <a:solidFill>
                  <a:schemeClr val="accent5">
                    <a:lumMod val="75000"/>
                  </a:schemeClr>
                </a:solidFill>
                <a:latin typeface="Novecento sans wide Book" pitchFamily="50" charset="-94"/>
                <a:cs typeface="Klavika" panose="020B0706030404030204" pitchFamily="34" charset="0"/>
              </a:rPr>
              <a:t>npm: Node.js</a:t>
            </a:r>
            <a:endParaRPr lang="en-US" sz="3000" dirty="0">
              <a:solidFill>
                <a:schemeClr val="accent5">
                  <a:lumMod val="75000"/>
                </a:schemeClr>
              </a:solidFill>
              <a:latin typeface="Novecento sans wide Book" pitchFamily="50" charset="-94"/>
              <a:cs typeface="Klavika" panose="020B0706030404030204" pitchFamily="34" charset="0"/>
            </a:endParaRPr>
          </a:p>
          <a:p>
            <a:pPr marL="457200" indent="-457200">
              <a:buFont typeface="Arial" panose="020B0604020202020204" pitchFamily="34" charset="0"/>
              <a:buChar char="•"/>
            </a:pPr>
            <a:endParaRPr lang="tr-TR" sz="3000" dirty="0">
              <a:solidFill>
                <a:schemeClr val="accent5">
                  <a:lumMod val="75000"/>
                </a:schemeClr>
              </a:solidFill>
              <a:latin typeface="Novecento sans wide Book" pitchFamily="50" charset="-94"/>
              <a:cs typeface="Klavika" panose="020B0706030404030204" pitchFamily="34" charset="0"/>
            </a:endParaRPr>
          </a:p>
          <a:p>
            <a:pPr marL="457200" indent="-457200">
              <a:buFont typeface="Arial" panose="020B0604020202020204" pitchFamily="34" charset="0"/>
              <a:buChar char="•"/>
            </a:pPr>
            <a:r>
              <a:rPr lang="tr-TR" sz="3000" dirty="0">
                <a:solidFill>
                  <a:schemeClr val="accent5">
                    <a:lumMod val="75000"/>
                  </a:schemeClr>
                </a:solidFill>
                <a:latin typeface="Novecento sans wide Book" pitchFamily="50" charset="-94"/>
                <a:cs typeface="Klavika" panose="020B0706030404030204" pitchFamily="34" charset="0"/>
              </a:rPr>
              <a:t>Composer: PHP</a:t>
            </a:r>
          </a:p>
        </p:txBody>
      </p:sp>
      <p:pic>
        <p:nvPicPr>
          <p:cNvPr id="19" name="Picture 18"/>
          <p:cNvPicPr>
            <a:picLocks noChangeAspect="1"/>
          </p:cNvPicPr>
          <p:nvPr/>
        </p:nvPicPr>
        <p:blipFill>
          <a:blip r:embed="rId5">
            <a:alphaModFix/>
            <a:extLst>
              <a:ext uri="{28A0092B-C50C-407E-A947-70E740481C1C}">
                <a14:useLocalDpi xmlns:a14="http://schemas.microsoft.com/office/drawing/2010/main" val="0"/>
              </a:ext>
            </a:extLst>
          </a:blip>
          <a:stretch>
            <a:fillRect/>
          </a:stretch>
        </p:blipFill>
        <p:spPr>
          <a:xfrm>
            <a:off x="6481291" y="2766118"/>
            <a:ext cx="10963351" cy="6086186"/>
          </a:xfrm>
          <a:prstGeom prst="rect">
            <a:avLst/>
          </a:prstGeom>
          <a:noFill/>
          <a:ln>
            <a:solidFill>
              <a:schemeClr val="tx1"/>
            </a:solidFill>
          </a:ln>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6797142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solidFill>
                  <a:srgbClr val="31859C"/>
                </a:solidFill>
              </a:rPr>
              <a:t>Native Clustering System</a:t>
            </a:r>
          </a:p>
          <a:p>
            <a:r>
              <a:rPr lang="en-US" dirty="0">
                <a:solidFill>
                  <a:srgbClr val="31859C"/>
                </a:solidFill>
              </a:rPr>
              <a:t>Clustering (management) for Docker.</a:t>
            </a:r>
          </a:p>
          <a:p>
            <a:r>
              <a:rPr lang="en-US" dirty="0">
                <a:solidFill>
                  <a:srgbClr val="31859C"/>
                </a:solidFill>
              </a:rPr>
              <a:t>Manage multiple Docker daemons.</a:t>
            </a:r>
          </a:p>
          <a:p>
            <a:r>
              <a:rPr lang="en-US" dirty="0">
                <a:solidFill>
                  <a:srgbClr val="31859C"/>
                </a:solidFill>
              </a:rPr>
              <a:t>Distribute workloads.</a:t>
            </a:r>
          </a:p>
          <a:p>
            <a:endParaRPr lang="en-US" dirty="0">
              <a:solidFill>
                <a:srgbClr val="31859C"/>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69291" y="3136325"/>
            <a:ext cx="7316470" cy="6087533"/>
          </a:xfrm>
          <a:prstGeom prst="rect">
            <a:avLst/>
          </a:prstGeom>
        </p:spPr>
      </p:pic>
      <p:sp>
        <p:nvSpPr>
          <p:cNvPr id="6" name="TextBox 5"/>
          <p:cNvSpPr txBox="1"/>
          <p:nvPr/>
        </p:nvSpPr>
        <p:spPr>
          <a:xfrm>
            <a:off x="1600685" y="22521"/>
            <a:ext cx="14817710" cy="861774"/>
          </a:xfrm>
          <a:prstGeom prst="rect">
            <a:avLst/>
          </a:prstGeom>
          <a:noFill/>
        </p:spPr>
        <p:txBody>
          <a:bodyPr wrap="square" rtlCol="0">
            <a:spAutoFit/>
          </a:bodyPr>
          <a:lstStyle/>
          <a:p>
            <a:pPr algn="ctr"/>
            <a:r>
              <a:rPr lang="en-GB" sz="5000" dirty="0">
                <a:solidFill>
                  <a:schemeClr val="accent5">
                    <a:lumMod val="75000"/>
                  </a:schemeClr>
                </a:solidFill>
                <a:latin typeface="Novecento sans wide Book" pitchFamily="50" charset="-94"/>
              </a:rPr>
              <a:t>Docker Swarm</a:t>
            </a:r>
            <a:endParaRPr lang="tr-TR" sz="5000" dirty="0">
              <a:solidFill>
                <a:schemeClr val="accent5">
                  <a:lumMod val="75000"/>
                </a:schemeClr>
              </a:solidFill>
              <a:latin typeface="Novecento sans wide Book" pitchFamily="50" charset="-94"/>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8406049" y="-3302425"/>
            <a:ext cx="1168254" cy="9003175"/>
          </a:xfrm>
          <a:prstGeom prst="rect">
            <a:avLst/>
          </a:prstGeom>
        </p:spPr>
      </p:pic>
    </p:spTree>
    <p:extLst>
      <p:ext uri="{BB962C8B-B14F-4D97-AF65-F5344CB8AC3E}">
        <p14:creationId xmlns:p14="http://schemas.microsoft.com/office/powerpoint/2010/main" val="2664973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5237807" y="4134360"/>
            <a:ext cx="11881320" cy="1015663"/>
          </a:xfrm>
          <a:prstGeom prst="rect">
            <a:avLst/>
          </a:prstGeom>
          <a:noFill/>
        </p:spPr>
        <p:txBody>
          <a:bodyPr wrap="square" rtlCol="0">
            <a:spAutoFit/>
          </a:bodyPr>
          <a:lstStyle/>
          <a:p>
            <a:r>
              <a:rPr lang="en-US" sz="5500" dirty="0">
                <a:solidFill>
                  <a:schemeClr val="accent5">
                    <a:lumMod val="75000"/>
                  </a:schemeClr>
                </a:solidFill>
                <a:latin typeface="Novecento sans wide Book" pitchFamily="50" charset="-94"/>
              </a:rPr>
              <a:t>	 </a:t>
            </a:r>
            <a:r>
              <a:rPr lang="en-GB" sz="6000" dirty="0">
                <a:solidFill>
                  <a:schemeClr val="accent5">
                    <a:lumMod val="75000"/>
                  </a:schemeClr>
                </a:solidFill>
                <a:latin typeface="Novecento sans wide Book" pitchFamily="50" charset="-94"/>
              </a:rPr>
              <a:t>Docker Architecture</a:t>
            </a:r>
            <a:endParaRPr lang="tr-TR" sz="6000" dirty="0">
              <a:solidFill>
                <a:schemeClr val="accent5">
                  <a:lumMod val="75000"/>
                </a:schemeClr>
              </a:solidFill>
              <a:latin typeface="Novecento sans wide Book" pitchFamily="50" charset="-94"/>
            </a:endParaRPr>
          </a:p>
        </p:txBody>
      </p:sp>
      <p:pic>
        <p:nvPicPr>
          <p:cNvPr id="2" name="Picture 1"/>
          <p:cNvPicPr>
            <a:picLocks noChangeAspect="1"/>
          </p:cNvPicPr>
          <p:nvPr/>
        </p:nvPicPr>
        <p:blipFill>
          <a:blip r:embed="rId3">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2448845" y="3767259"/>
            <a:ext cx="1830859" cy="1876745"/>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12410" y="3409487"/>
            <a:ext cx="825397" cy="2592288"/>
          </a:xfrm>
          <a:prstGeom prst="rect">
            <a:avLst/>
          </a:prstGeom>
        </p:spPr>
      </p:pic>
    </p:spTree>
    <p:extLst>
      <p:ext uri="{BB962C8B-B14F-4D97-AF65-F5344CB8AC3E}">
        <p14:creationId xmlns:p14="http://schemas.microsoft.com/office/powerpoint/2010/main" val="32751604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600685" y="22521"/>
            <a:ext cx="14817710" cy="861774"/>
          </a:xfrm>
          <a:prstGeom prst="rect">
            <a:avLst/>
          </a:prstGeom>
          <a:noFill/>
        </p:spPr>
        <p:txBody>
          <a:bodyPr wrap="square" rtlCol="0">
            <a:spAutoFit/>
          </a:bodyPr>
          <a:lstStyle/>
          <a:p>
            <a:pPr algn="ctr"/>
            <a:r>
              <a:rPr lang="en-GB" sz="5000" dirty="0" err="1">
                <a:solidFill>
                  <a:schemeClr val="accent5">
                    <a:lumMod val="75000"/>
                  </a:schemeClr>
                </a:solidFill>
                <a:latin typeface="Novecento sans wide Book" pitchFamily="50" charset="-94"/>
              </a:rPr>
              <a:t>Docker</a:t>
            </a:r>
            <a:r>
              <a:rPr lang="en-GB" sz="5000" dirty="0">
                <a:solidFill>
                  <a:schemeClr val="accent5">
                    <a:lumMod val="75000"/>
                  </a:schemeClr>
                </a:solidFill>
                <a:latin typeface="Novecento sans wide Book" pitchFamily="50" charset="-94"/>
              </a:rPr>
              <a:t> Architecture</a:t>
            </a:r>
            <a:endParaRPr lang="tr-TR" sz="5000" dirty="0">
              <a:solidFill>
                <a:schemeClr val="accent5">
                  <a:lumMod val="75000"/>
                </a:schemeClr>
              </a:solidFill>
              <a:latin typeface="Novecento sans wide Book" pitchFamily="50" charset="-94"/>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8406049" y="-3302425"/>
            <a:ext cx="1168254" cy="9003175"/>
          </a:xfrm>
          <a:prstGeom prst="rect">
            <a:avLst/>
          </a:prstGeom>
        </p:spPr>
      </p:pic>
      <p:pic>
        <p:nvPicPr>
          <p:cNvPr id="7" name="Picture 6"/>
          <p:cNvPicPr>
            <a:picLocks noChangeAspect="1"/>
          </p:cNvPicPr>
          <p:nvPr/>
        </p:nvPicPr>
        <p:blipFill>
          <a:blip r:embed="rId3">
            <a:alphaModFix/>
            <a:extLst>
              <a:ext uri="{28A0092B-C50C-407E-A947-70E740481C1C}">
                <a14:useLocalDpi xmlns:a14="http://schemas.microsoft.com/office/drawing/2010/main" val="0"/>
              </a:ext>
            </a:extLst>
          </a:blip>
          <a:stretch>
            <a:fillRect/>
          </a:stretch>
        </p:blipFill>
        <p:spPr>
          <a:xfrm>
            <a:off x="5335587" y="1139825"/>
            <a:ext cx="7620000" cy="8010525"/>
          </a:xfrm>
          <a:prstGeom prst="rect">
            <a:avLst/>
          </a:prstGeom>
          <a:noFill/>
          <a:ln>
            <a:solidFill>
              <a:schemeClr val="tx1"/>
            </a:solidFill>
          </a:ln>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14713184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devopscube.com/wp-content/uploads/2014/12/docker-architecture-techtip39.png"/>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1880649" y="2365723"/>
            <a:ext cx="14020105" cy="630775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600685" y="22521"/>
            <a:ext cx="14817710" cy="861774"/>
          </a:xfrm>
          <a:prstGeom prst="rect">
            <a:avLst/>
          </a:prstGeom>
          <a:noFill/>
        </p:spPr>
        <p:txBody>
          <a:bodyPr wrap="square" rtlCol="0">
            <a:spAutoFit/>
          </a:bodyPr>
          <a:lstStyle/>
          <a:p>
            <a:pPr algn="ctr"/>
            <a:r>
              <a:rPr lang="en-GB" sz="5000" dirty="0" err="1">
                <a:solidFill>
                  <a:schemeClr val="accent5">
                    <a:lumMod val="75000"/>
                  </a:schemeClr>
                </a:solidFill>
                <a:latin typeface="Novecento sans wide Book" pitchFamily="50" charset="-94"/>
              </a:rPr>
              <a:t>Docker</a:t>
            </a:r>
            <a:r>
              <a:rPr lang="en-GB" sz="5000" dirty="0">
                <a:solidFill>
                  <a:schemeClr val="accent5">
                    <a:lumMod val="75000"/>
                  </a:schemeClr>
                </a:solidFill>
                <a:latin typeface="Novecento sans wide Book" pitchFamily="50" charset="-94"/>
              </a:rPr>
              <a:t> Architecture</a:t>
            </a:r>
            <a:endParaRPr lang="tr-TR" sz="5000" dirty="0">
              <a:solidFill>
                <a:schemeClr val="accent5">
                  <a:lumMod val="75000"/>
                </a:schemeClr>
              </a:solidFill>
              <a:latin typeface="Novecento sans wide Book" pitchFamily="50" charset="-94"/>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8406049" y="-3302425"/>
            <a:ext cx="1168254" cy="9003175"/>
          </a:xfrm>
          <a:prstGeom prst="rect">
            <a:avLst/>
          </a:prstGeom>
        </p:spPr>
      </p:pic>
    </p:spTree>
    <p:extLst>
      <p:ext uri="{BB962C8B-B14F-4D97-AF65-F5344CB8AC3E}">
        <p14:creationId xmlns:p14="http://schemas.microsoft.com/office/powerpoint/2010/main" val="37213698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Straight Connector 10"/>
          <p:cNvCxnSpPr/>
          <p:nvPr/>
        </p:nvCxnSpPr>
        <p:spPr>
          <a:xfrm>
            <a:off x="2099256" y="6502451"/>
            <a:ext cx="4186928" cy="26334"/>
          </a:xfrm>
          <a:prstGeom prst="line">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sp>
        <p:nvSpPr>
          <p:cNvPr id="5" name="Can 4"/>
          <p:cNvSpPr/>
          <p:nvPr/>
        </p:nvSpPr>
        <p:spPr>
          <a:xfrm>
            <a:off x="369335" y="5477739"/>
            <a:ext cx="1825614" cy="3954981"/>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r>
              <a:rPr lang="en-US" sz="2701" dirty="0">
                <a:solidFill>
                  <a:prstClr val="white"/>
                </a:solidFill>
              </a:rPr>
              <a:t>Source Code Repository</a:t>
            </a:r>
          </a:p>
        </p:txBody>
      </p:sp>
      <p:sp>
        <p:nvSpPr>
          <p:cNvPr id="6" name="Flowchart: Document 5"/>
          <p:cNvSpPr/>
          <p:nvPr/>
        </p:nvSpPr>
        <p:spPr>
          <a:xfrm>
            <a:off x="534774" y="6159939"/>
            <a:ext cx="1445490" cy="1551433"/>
          </a:xfrm>
          <a:prstGeom prst="flowChartDocumen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r>
              <a:rPr lang="en-US" sz="2100" b="1" u="sng" dirty="0" err="1">
                <a:solidFill>
                  <a:prstClr val="white"/>
                </a:solidFill>
              </a:rPr>
              <a:t>Docker</a:t>
            </a:r>
            <a:r>
              <a:rPr lang="en-US" sz="2100" u="sng" dirty="0" err="1">
                <a:solidFill>
                  <a:prstClr val="white"/>
                </a:solidFill>
              </a:rPr>
              <a:t>file</a:t>
            </a:r>
            <a:endParaRPr lang="en-US" sz="2100" u="sng" dirty="0">
              <a:solidFill>
                <a:prstClr val="white"/>
              </a:solidFill>
            </a:endParaRPr>
          </a:p>
          <a:p>
            <a:pPr algn="ctr" defTabSz="1371874"/>
            <a:r>
              <a:rPr lang="en-US" sz="2100" b="1" dirty="0">
                <a:solidFill>
                  <a:prstClr val="white"/>
                </a:solidFill>
              </a:rPr>
              <a:t>For </a:t>
            </a:r>
          </a:p>
          <a:p>
            <a:pPr algn="ctr" defTabSz="1371874"/>
            <a:r>
              <a:rPr lang="en-US" sz="2100" b="1" dirty="0">
                <a:solidFill>
                  <a:prstClr val="white"/>
                </a:solidFill>
              </a:rPr>
              <a:t>A</a:t>
            </a:r>
          </a:p>
        </p:txBody>
      </p:sp>
      <p:sp>
        <p:nvSpPr>
          <p:cNvPr id="7" name="Flowchart: Process 6"/>
          <p:cNvSpPr/>
          <p:nvPr/>
        </p:nvSpPr>
        <p:spPr>
          <a:xfrm>
            <a:off x="4997485" y="8180958"/>
            <a:ext cx="2909075" cy="840684"/>
          </a:xfrm>
          <a:prstGeom prst="flowChartProcess">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r>
              <a:rPr lang="en-US" sz="2701" dirty="0">
                <a:solidFill>
                  <a:prstClr val="white"/>
                </a:solidFill>
              </a:rPr>
              <a:t>Docker Engine</a:t>
            </a:r>
          </a:p>
        </p:txBody>
      </p:sp>
      <p:sp>
        <p:nvSpPr>
          <p:cNvPr id="12" name="Can 11"/>
          <p:cNvSpPr/>
          <p:nvPr/>
        </p:nvSpPr>
        <p:spPr>
          <a:xfrm>
            <a:off x="15885890" y="1547429"/>
            <a:ext cx="1758791" cy="281801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endParaRPr lang="en-US" sz="2701" dirty="0">
              <a:solidFill>
                <a:prstClr val="white"/>
              </a:solidFill>
            </a:endParaRPr>
          </a:p>
          <a:p>
            <a:pPr algn="ctr" defTabSz="1371874"/>
            <a:endParaRPr lang="en-US" sz="2701" dirty="0">
              <a:solidFill>
                <a:prstClr val="white"/>
              </a:solidFill>
            </a:endParaRPr>
          </a:p>
          <a:p>
            <a:pPr algn="ctr" defTabSz="1371874"/>
            <a:r>
              <a:rPr lang="en-US" sz="2701" dirty="0">
                <a:solidFill>
                  <a:prstClr val="white"/>
                </a:solidFill>
              </a:rPr>
              <a:t>Docker</a:t>
            </a:r>
          </a:p>
          <a:p>
            <a:pPr algn="ctr" defTabSz="1371874"/>
            <a:r>
              <a:rPr lang="en-US" sz="2701" dirty="0">
                <a:solidFill>
                  <a:prstClr val="white"/>
                </a:solidFill>
              </a:rPr>
              <a:t>Container</a:t>
            </a:r>
          </a:p>
          <a:p>
            <a:pPr algn="ctr" defTabSz="1371874"/>
            <a:r>
              <a:rPr lang="en-US" sz="2701" dirty="0">
                <a:solidFill>
                  <a:prstClr val="white"/>
                </a:solidFill>
              </a:rPr>
              <a:t>Image Registry</a:t>
            </a:r>
          </a:p>
        </p:txBody>
      </p:sp>
      <p:cxnSp>
        <p:nvCxnSpPr>
          <p:cNvPr id="16" name="Straight Connector 15"/>
          <p:cNvCxnSpPr/>
          <p:nvPr/>
        </p:nvCxnSpPr>
        <p:spPr>
          <a:xfrm>
            <a:off x="6286179" y="5158811"/>
            <a:ext cx="0" cy="3022147"/>
          </a:xfrm>
          <a:prstGeom prst="line">
            <a:avLst/>
          </a:prstGeom>
          <a:ln w="57150">
            <a:solidFill>
              <a:schemeClr val="tx1"/>
            </a:solidFill>
            <a:headEnd type="stealth"/>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4140943" y="5713042"/>
            <a:ext cx="889987" cy="507960"/>
          </a:xfrm>
          <a:prstGeom prst="rect">
            <a:avLst/>
          </a:prstGeom>
          <a:noFill/>
        </p:spPr>
        <p:txBody>
          <a:bodyPr wrap="none" rtlCol="0">
            <a:spAutoFit/>
          </a:bodyPr>
          <a:lstStyle/>
          <a:p>
            <a:pPr defTabSz="1371874"/>
            <a:r>
              <a:rPr lang="en-US" sz="2701" i="1" dirty="0">
                <a:solidFill>
                  <a:srgbClr val="394D54"/>
                </a:solidFill>
              </a:rPr>
              <a:t>Build</a:t>
            </a:r>
          </a:p>
        </p:txBody>
      </p:sp>
      <p:sp>
        <p:nvSpPr>
          <p:cNvPr id="25" name="Flowchart: Process 24"/>
          <p:cNvSpPr/>
          <p:nvPr/>
        </p:nvSpPr>
        <p:spPr>
          <a:xfrm rot="5400000">
            <a:off x="14829974" y="7893710"/>
            <a:ext cx="2124139" cy="628086"/>
          </a:xfrm>
          <a:prstGeom prst="flowChartProcess">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r>
              <a:rPr lang="en-US" sz="2701" dirty="0">
                <a:solidFill>
                  <a:prstClr val="white"/>
                </a:solidFill>
              </a:rPr>
              <a:t>Docker </a:t>
            </a:r>
          </a:p>
        </p:txBody>
      </p:sp>
      <p:sp>
        <p:nvSpPr>
          <p:cNvPr id="26" name="Flowchart: Process 25"/>
          <p:cNvSpPr/>
          <p:nvPr/>
        </p:nvSpPr>
        <p:spPr>
          <a:xfrm>
            <a:off x="12657886" y="9280057"/>
            <a:ext cx="4733524" cy="628086"/>
          </a:xfrm>
          <a:prstGeom prst="flowChartProcess">
            <a:avLst/>
          </a:prstGeom>
          <a:solidFill>
            <a:srgbClr val="F40C7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r>
              <a:rPr lang="en-US" sz="2701" dirty="0">
                <a:solidFill>
                  <a:prstClr val="white"/>
                </a:solidFill>
              </a:rPr>
              <a:t>Host 2 OS  (Linux)</a:t>
            </a:r>
          </a:p>
        </p:txBody>
      </p:sp>
      <p:sp>
        <p:nvSpPr>
          <p:cNvPr id="27" name="Cube 26"/>
          <p:cNvSpPr/>
          <p:nvPr/>
        </p:nvSpPr>
        <p:spPr>
          <a:xfrm>
            <a:off x="12657883" y="7207276"/>
            <a:ext cx="778592" cy="2097354"/>
          </a:xfrm>
          <a:prstGeom prst="cube">
            <a:avLst>
              <a:gd name="adj" fmla="val 27120"/>
            </a:avLst>
          </a:prstGeom>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defTabSz="1371874"/>
            <a:r>
              <a:rPr lang="en-US" sz="2701" dirty="0">
                <a:solidFill>
                  <a:prstClr val="white"/>
                </a:solidFill>
              </a:rPr>
              <a:t>Container A</a:t>
            </a:r>
          </a:p>
        </p:txBody>
      </p:sp>
      <p:sp>
        <p:nvSpPr>
          <p:cNvPr id="28" name="Cube 27"/>
          <p:cNvSpPr/>
          <p:nvPr/>
        </p:nvSpPr>
        <p:spPr>
          <a:xfrm>
            <a:off x="13618170" y="7256174"/>
            <a:ext cx="742009" cy="1997855"/>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defTabSz="1371874"/>
            <a:r>
              <a:rPr lang="en-US" sz="2701" dirty="0">
                <a:solidFill>
                  <a:prstClr val="white"/>
                </a:solidFill>
              </a:rPr>
              <a:t>Container B</a:t>
            </a:r>
          </a:p>
        </p:txBody>
      </p:sp>
      <p:sp>
        <p:nvSpPr>
          <p:cNvPr id="29" name="Cube 28"/>
          <p:cNvSpPr/>
          <p:nvPr/>
        </p:nvSpPr>
        <p:spPr>
          <a:xfrm>
            <a:off x="14541875" y="7266844"/>
            <a:ext cx="742009" cy="1997855"/>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defTabSz="1371874"/>
            <a:r>
              <a:rPr lang="en-US" sz="2701" dirty="0">
                <a:solidFill>
                  <a:prstClr val="white"/>
                </a:solidFill>
              </a:rPr>
              <a:t>Container C</a:t>
            </a:r>
          </a:p>
        </p:txBody>
      </p:sp>
      <p:sp>
        <p:nvSpPr>
          <p:cNvPr id="32" name="Cube 31"/>
          <p:cNvSpPr/>
          <p:nvPr/>
        </p:nvSpPr>
        <p:spPr>
          <a:xfrm>
            <a:off x="5986057" y="1742125"/>
            <a:ext cx="763394" cy="321684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defTabSz="1371874"/>
            <a:r>
              <a:rPr lang="en-US" sz="2701" dirty="0">
                <a:solidFill>
                  <a:prstClr val="white"/>
                </a:solidFill>
              </a:rPr>
              <a:t>Container A</a:t>
            </a:r>
          </a:p>
        </p:txBody>
      </p:sp>
      <p:cxnSp>
        <p:nvCxnSpPr>
          <p:cNvPr id="40" name="Straight Connector 39"/>
          <p:cNvCxnSpPr/>
          <p:nvPr/>
        </p:nvCxnSpPr>
        <p:spPr>
          <a:xfrm flipH="1">
            <a:off x="7487950" y="3423180"/>
            <a:ext cx="8330161" cy="7110"/>
          </a:xfrm>
          <a:prstGeom prst="line">
            <a:avLst/>
          </a:prstGeom>
          <a:ln w="57150">
            <a:solidFill>
              <a:schemeClr val="tx1"/>
            </a:solidFill>
            <a:headEnd type="stealth"/>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10823188" y="2402340"/>
            <a:ext cx="854721" cy="507960"/>
          </a:xfrm>
          <a:prstGeom prst="rect">
            <a:avLst/>
          </a:prstGeom>
          <a:noFill/>
        </p:spPr>
        <p:txBody>
          <a:bodyPr wrap="none" rtlCol="0">
            <a:spAutoFit/>
          </a:bodyPr>
          <a:lstStyle/>
          <a:p>
            <a:pPr defTabSz="1371874"/>
            <a:r>
              <a:rPr lang="en-US" sz="2701" i="1" dirty="0">
                <a:solidFill>
                  <a:srgbClr val="394D54"/>
                </a:solidFill>
              </a:rPr>
              <a:t>Push</a:t>
            </a:r>
          </a:p>
        </p:txBody>
      </p:sp>
      <p:cxnSp>
        <p:nvCxnSpPr>
          <p:cNvPr id="43" name="Straight Connector 42"/>
          <p:cNvCxnSpPr/>
          <p:nvPr/>
        </p:nvCxnSpPr>
        <p:spPr>
          <a:xfrm>
            <a:off x="16525754" y="4362449"/>
            <a:ext cx="31570" cy="4942177"/>
          </a:xfrm>
          <a:prstGeom prst="line">
            <a:avLst/>
          </a:prstGeom>
          <a:ln w="57150">
            <a:solidFill>
              <a:schemeClr val="tx1"/>
            </a:solidFill>
            <a:headEnd type="stealth"/>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flipH="1" flipV="1">
            <a:off x="16988885" y="4483801"/>
            <a:ext cx="44778" cy="4770228"/>
          </a:xfrm>
          <a:prstGeom prst="line">
            <a:avLst/>
          </a:prstGeom>
          <a:ln w="57150">
            <a:solidFill>
              <a:schemeClr val="tx1"/>
            </a:solidFill>
            <a:headEnd type="stealth"/>
          </a:ln>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15034509" y="4701729"/>
            <a:ext cx="1125629" cy="507960"/>
          </a:xfrm>
          <a:prstGeom prst="rect">
            <a:avLst/>
          </a:prstGeom>
          <a:noFill/>
        </p:spPr>
        <p:txBody>
          <a:bodyPr wrap="none" rtlCol="0">
            <a:spAutoFit/>
          </a:bodyPr>
          <a:lstStyle/>
          <a:p>
            <a:pPr defTabSz="1371874"/>
            <a:r>
              <a:rPr lang="en-US" sz="2701" i="1" dirty="0">
                <a:solidFill>
                  <a:srgbClr val="394D54"/>
                </a:solidFill>
              </a:rPr>
              <a:t>Search</a:t>
            </a:r>
          </a:p>
        </p:txBody>
      </p:sp>
      <p:sp>
        <p:nvSpPr>
          <p:cNvPr id="49" name="TextBox 48"/>
          <p:cNvSpPr txBox="1"/>
          <p:nvPr/>
        </p:nvSpPr>
        <p:spPr>
          <a:xfrm>
            <a:off x="17084384" y="4883062"/>
            <a:ext cx="702436" cy="507960"/>
          </a:xfrm>
          <a:prstGeom prst="rect">
            <a:avLst/>
          </a:prstGeom>
          <a:noFill/>
        </p:spPr>
        <p:txBody>
          <a:bodyPr wrap="none" rtlCol="0">
            <a:spAutoFit/>
          </a:bodyPr>
          <a:lstStyle/>
          <a:p>
            <a:pPr defTabSz="1371874"/>
            <a:r>
              <a:rPr lang="en-US" sz="2701" i="1" dirty="0">
                <a:solidFill>
                  <a:srgbClr val="394D54"/>
                </a:solidFill>
              </a:rPr>
              <a:t>Pull</a:t>
            </a:r>
          </a:p>
        </p:txBody>
      </p:sp>
      <p:sp>
        <p:nvSpPr>
          <p:cNvPr id="50" name="TextBox 49"/>
          <p:cNvSpPr txBox="1"/>
          <p:nvPr/>
        </p:nvSpPr>
        <p:spPr>
          <a:xfrm>
            <a:off x="17132495" y="5587275"/>
            <a:ext cx="728084" cy="507960"/>
          </a:xfrm>
          <a:prstGeom prst="rect">
            <a:avLst/>
          </a:prstGeom>
          <a:noFill/>
        </p:spPr>
        <p:txBody>
          <a:bodyPr wrap="none" rtlCol="0">
            <a:spAutoFit/>
          </a:bodyPr>
          <a:lstStyle/>
          <a:p>
            <a:pPr defTabSz="1371874"/>
            <a:r>
              <a:rPr lang="en-US" sz="2701" i="1" dirty="0">
                <a:solidFill>
                  <a:srgbClr val="394D54"/>
                </a:solidFill>
              </a:rPr>
              <a:t>Run</a:t>
            </a:r>
          </a:p>
        </p:txBody>
      </p:sp>
      <p:sp>
        <p:nvSpPr>
          <p:cNvPr id="38" name="Flowchart: Process 37"/>
          <p:cNvSpPr/>
          <p:nvPr/>
        </p:nvSpPr>
        <p:spPr>
          <a:xfrm>
            <a:off x="4997485" y="8975240"/>
            <a:ext cx="2909075" cy="628086"/>
          </a:xfrm>
          <a:prstGeom prst="flowChartProcess">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r>
              <a:rPr lang="en-US" sz="2701" dirty="0">
                <a:solidFill>
                  <a:prstClr val="white"/>
                </a:solidFill>
              </a:rPr>
              <a:t>Host 1  OS (Linux)</a:t>
            </a:r>
          </a:p>
        </p:txBody>
      </p:sp>
      <p:sp>
        <p:nvSpPr>
          <p:cNvPr id="30" name="TextBox 29"/>
          <p:cNvSpPr txBox="1"/>
          <p:nvPr/>
        </p:nvSpPr>
        <p:spPr>
          <a:xfrm>
            <a:off x="1600685" y="22521"/>
            <a:ext cx="14817710" cy="861774"/>
          </a:xfrm>
          <a:prstGeom prst="rect">
            <a:avLst/>
          </a:prstGeom>
          <a:noFill/>
        </p:spPr>
        <p:txBody>
          <a:bodyPr wrap="square" rtlCol="0">
            <a:spAutoFit/>
          </a:bodyPr>
          <a:lstStyle/>
          <a:p>
            <a:pPr algn="ctr"/>
            <a:r>
              <a:rPr lang="en-GB" sz="5000" dirty="0">
                <a:solidFill>
                  <a:schemeClr val="accent5">
                    <a:lumMod val="75000"/>
                  </a:schemeClr>
                </a:solidFill>
                <a:latin typeface="Novecento sans wide Book" pitchFamily="50" charset="-94"/>
              </a:rPr>
              <a:t>What are the basics of the </a:t>
            </a:r>
            <a:r>
              <a:rPr lang="en-GB" sz="5000" dirty="0" err="1">
                <a:solidFill>
                  <a:schemeClr val="accent5">
                    <a:lumMod val="75000"/>
                  </a:schemeClr>
                </a:solidFill>
                <a:latin typeface="Novecento sans wide Book" pitchFamily="50" charset="-94"/>
              </a:rPr>
              <a:t>Docker</a:t>
            </a:r>
            <a:r>
              <a:rPr lang="en-GB" sz="5000" dirty="0">
                <a:solidFill>
                  <a:schemeClr val="accent5">
                    <a:lumMod val="75000"/>
                  </a:schemeClr>
                </a:solidFill>
                <a:latin typeface="Novecento sans wide Book" pitchFamily="50" charset="-94"/>
              </a:rPr>
              <a:t> system?</a:t>
            </a:r>
            <a:endParaRPr lang="tr-TR" sz="5000" dirty="0">
              <a:solidFill>
                <a:schemeClr val="accent5">
                  <a:lumMod val="75000"/>
                </a:schemeClr>
              </a:solidFill>
              <a:latin typeface="Novecento sans wide Book" pitchFamily="50" charset="-94"/>
            </a:endParaRPr>
          </a:p>
        </p:txBody>
      </p:sp>
      <p:pic>
        <p:nvPicPr>
          <p:cNvPr id="31" name="Picture 3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8406049" y="-3302425"/>
            <a:ext cx="1168254" cy="9003175"/>
          </a:xfrm>
          <a:prstGeom prst="rect">
            <a:avLst/>
          </a:prstGeom>
        </p:spPr>
      </p:pic>
    </p:spTree>
    <p:extLst>
      <p:ext uri="{BB962C8B-B14F-4D97-AF65-F5344CB8AC3E}">
        <p14:creationId xmlns:p14="http://schemas.microsoft.com/office/powerpoint/2010/main" val="3638912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Rectangle 56"/>
          <p:cNvSpPr/>
          <p:nvPr/>
        </p:nvSpPr>
        <p:spPr>
          <a:xfrm>
            <a:off x="8676131" y="1950525"/>
            <a:ext cx="1183524" cy="2181701"/>
          </a:xfrm>
          <a:prstGeom prst="rect">
            <a:avLst/>
          </a:prstGeom>
          <a:solidFill>
            <a:schemeClr val="bg1"/>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endParaRPr lang="en-US" sz="2701">
              <a:solidFill>
                <a:prstClr val="white"/>
              </a:solidFill>
            </a:endParaRPr>
          </a:p>
        </p:txBody>
      </p:sp>
      <p:sp>
        <p:nvSpPr>
          <p:cNvPr id="7" name="Flowchart: Process 6"/>
          <p:cNvSpPr/>
          <p:nvPr/>
        </p:nvSpPr>
        <p:spPr>
          <a:xfrm>
            <a:off x="4999932" y="8834093"/>
            <a:ext cx="2909075" cy="573165"/>
          </a:xfrm>
          <a:prstGeom prst="flowChartProcess">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r>
              <a:rPr lang="en-US" sz="2701" dirty="0">
                <a:solidFill>
                  <a:prstClr val="white"/>
                </a:solidFill>
              </a:rPr>
              <a:t>Docker Engine</a:t>
            </a:r>
          </a:p>
        </p:txBody>
      </p:sp>
      <p:sp>
        <p:nvSpPr>
          <p:cNvPr id="12" name="Can 11"/>
          <p:cNvSpPr/>
          <p:nvPr/>
        </p:nvSpPr>
        <p:spPr>
          <a:xfrm>
            <a:off x="15885890" y="1547429"/>
            <a:ext cx="1758791" cy="281801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endParaRPr lang="en-US" sz="2701" dirty="0">
              <a:solidFill>
                <a:prstClr val="white"/>
              </a:solidFill>
            </a:endParaRPr>
          </a:p>
          <a:p>
            <a:pPr algn="ctr" defTabSz="1371874"/>
            <a:endParaRPr lang="en-US" sz="2701" dirty="0">
              <a:solidFill>
                <a:prstClr val="white"/>
              </a:solidFill>
            </a:endParaRPr>
          </a:p>
          <a:p>
            <a:pPr algn="ctr" defTabSz="1371874"/>
            <a:r>
              <a:rPr lang="en-US" sz="2701" dirty="0">
                <a:solidFill>
                  <a:prstClr val="white"/>
                </a:solidFill>
              </a:rPr>
              <a:t>Docker</a:t>
            </a:r>
          </a:p>
          <a:p>
            <a:pPr algn="ctr" defTabSz="1371874"/>
            <a:r>
              <a:rPr lang="en-US" sz="2701" dirty="0">
                <a:solidFill>
                  <a:prstClr val="white"/>
                </a:solidFill>
              </a:rPr>
              <a:t>Container</a:t>
            </a:r>
          </a:p>
          <a:p>
            <a:pPr algn="ctr" defTabSz="1371874"/>
            <a:r>
              <a:rPr lang="en-US" sz="2701" dirty="0">
                <a:solidFill>
                  <a:prstClr val="white"/>
                </a:solidFill>
              </a:rPr>
              <a:t>Image Registry</a:t>
            </a:r>
          </a:p>
        </p:txBody>
      </p:sp>
      <p:sp>
        <p:nvSpPr>
          <p:cNvPr id="25" name="Flowchart: Process 24"/>
          <p:cNvSpPr/>
          <p:nvPr/>
        </p:nvSpPr>
        <p:spPr>
          <a:xfrm>
            <a:off x="12480002" y="8646775"/>
            <a:ext cx="4733524" cy="628086"/>
          </a:xfrm>
          <a:prstGeom prst="flowChartProcess">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r>
              <a:rPr lang="en-US" sz="2701" dirty="0">
                <a:solidFill>
                  <a:prstClr val="white"/>
                </a:solidFill>
              </a:rPr>
              <a:t>Docker Engine</a:t>
            </a:r>
          </a:p>
        </p:txBody>
      </p:sp>
      <p:cxnSp>
        <p:nvCxnSpPr>
          <p:cNvPr id="40" name="Straight Connector 39"/>
          <p:cNvCxnSpPr/>
          <p:nvPr/>
        </p:nvCxnSpPr>
        <p:spPr>
          <a:xfrm flipH="1">
            <a:off x="9899154" y="2576789"/>
            <a:ext cx="5760926" cy="37448"/>
          </a:xfrm>
          <a:prstGeom prst="line">
            <a:avLst/>
          </a:prstGeom>
          <a:ln w="57150">
            <a:solidFill>
              <a:schemeClr val="tx1"/>
            </a:solidFill>
            <a:headEnd type="stealth"/>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14217563" y="1968452"/>
            <a:ext cx="854721" cy="507960"/>
          </a:xfrm>
          <a:prstGeom prst="rect">
            <a:avLst/>
          </a:prstGeom>
          <a:noFill/>
        </p:spPr>
        <p:txBody>
          <a:bodyPr wrap="none" rtlCol="0">
            <a:spAutoFit/>
          </a:bodyPr>
          <a:lstStyle/>
          <a:p>
            <a:pPr defTabSz="1371874"/>
            <a:r>
              <a:rPr lang="en-US" sz="2701" i="1" dirty="0">
                <a:solidFill>
                  <a:srgbClr val="394D54"/>
                </a:solidFill>
              </a:rPr>
              <a:t>Push</a:t>
            </a:r>
          </a:p>
        </p:txBody>
      </p:sp>
      <p:cxnSp>
        <p:nvCxnSpPr>
          <p:cNvPr id="47" name="Straight Connector 46"/>
          <p:cNvCxnSpPr>
            <a:stCxn id="85" idx="3"/>
          </p:cNvCxnSpPr>
          <p:nvPr/>
        </p:nvCxnSpPr>
        <p:spPr>
          <a:xfrm flipV="1">
            <a:off x="13626242" y="4483807"/>
            <a:ext cx="3362640" cy="2583262"/>
          </a:xfrm>
          <a:prstGeom prst="line">
            <a:avLst/>
          </a:prstGeom>
          <a:ln w="57150">
            <a:solidFill>
              <a:schemeClr val="tx1"/>
            </a:solidFill>
            <a:headEnd type="stealth"/>
          </a:ln>
        </p:spPr>
        <p:style>
          <a:lnRef idx="1">
            <a:schemeClr val="accent1"/>
          </a:lnRef>
          <a:fillRef idx="0">
            <a:schemeClr val="accent1"/>
          </a:fillRef>
          <a:effectRef idx="0">
            <a:schemeClr val="accent1"/>
          </a:effectRef>
          <a:fontRef idx="minor">
            <a:schemeClr val="tx1"/>
          </a:fontRef>
        </p:style>
      </p:cxnSp>
      <p:sp>
        <p:nvSpPr>
          <p:cNvPr id="49" name="TextBox 48"/>
          <p:cNvSpPr txBox="1"/>
          <p:nvPr/>
        </p:nvSpPr>
        <p:spPr>
          <a:xfrm>
            <a:off x="15865033" y="5348170"/>
            <a:ext cx="1218090" cy="507960"/>
          </a:xfrm>
          <a:prstGeom prst="rect">
            <a:avLst/>
          </a:prstGeom>
          <a:noFill/>
        </p:spPr>
        <p:txBody>
          <a:bodyPr wrap="none" rtlCol="0">
            <a:spAutoFit/>
          </a:bodyPr>
          <a:lstStyle/>
          <a:p>
            <a:pPr defTabSz="1371874"/>
            <a:r>
              <a:rPr lang="en-US" sz="2701" i="1" dirty="0">
                <a:solidFill>
                  <a:srgbClr val="394D54"/>
                </a:solidFill>
              </a:rPr>
              <a:t>Update</a:t>
            </a:r>
          </a:p>
        </p:txBody>
      </p:sp>
      <p:sp>
        <p:nvSpPr>
          <p:cNvPr id="39" name="Rectangle 38"/>
          <p:cNvSpPr/>
          <p:nvPr/>
        </p:nvSpPr>
        <p:spPr>
          <a:xfrm>
            <a:off x="2922090" y="3049287"/>
            <a:ext cx="1131370" cy="978684"/>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r>
              <a:rPr lang="en-US" sz="2701" dirty="0">
                <a:solidFill>
                  <a:prstClr val="white"/>
                </a:solidFill>
              </a:rPr>
              <a:t>Bins/</a:t>
            </a:r>
          </a:p>
          <a:p>
            <a:pPr algn="ctr" defTabSz="1371874"/>
            <a:r>
              <a:rPr lang="en-US" sz="2701" dirty="0">
                <a:solidFill>
                  <a:prstClr val="white"/>
                </a:solidFill>
              </a:rPr>
              <a:t>Libs</a:t>
            </a: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p:txBody>
      </p:sp>
      <p:sp>
        <p:nvSpPr>
          <p:cNvPr id="53" name="Rectangle 52"/>
          <p:cNvSpPr/>
          <p:nvPr/>
        </p:nvSpPr>
        <p:spPr>
          <a:xfrm>
            <a:off x="2924363" y="1854169"/>
            <a:ext cx="1141529" cy="1195115"/>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r>
              <a:rPr lang="en-US" sz="2701" dirty="0">
                <a:solidFill>
                  <a:prstClr val="white"/>
                </a:solidFill>
              </a:rPr>
              <a:t>App</a:t>
            </a:r>
          </a:p>
          <a:p>
            <a:pPr algn="ctr" defTabSz="1371874"/>
            <a:r>
              <a:rPr lang="en-US" sz="2701" dirty="0">
                <a:solidFill>
                  <a:prstClr val="white"/>
                </a:solidFill>
              </a:rPr>
              <a:t>A</a:t>
            </a:r>
          </a:p>
        </p:txBody>
      </p:sp>
      <p:sp>
        <p:nvSpPr>
          <p:cNvPr id="54" name="Rectangle 53"/>
          <p:cNvSpPr/>
          <p:nvPr/>
        </p:nvSpPr>
        <p:spPr>
          <a:xfrm>
            <a:off x="5731192" y="1950525"/>
            <a:ext cx="1453895" cy="2181701"/>
          </a:xfrm>
          <a:prstGeom prst="rect">
            <a:avLst/>
          </a:prstGeom>
          <a:solidFill>
            <a:schemeClr val="bg1"/>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endParaRPr lang="en-US" sz="2701">
              <a:solidFill>
                <a:prstClr val="white"/>
              </a:solidFill>
            </a:endParaRPr>
          </a:p>
        </p:txBody>
      </p:sp>
      <p:sp>
        <p:nvSpPr>
          <p:cNvPr id="55" name="Rectangle 54"/>
          <p:cNvSpPr/>
          <p:nvPr/>
        </p:nvSpPr>
        <p:spPr>
          <a:xfrm rot="5400000">
            <a:off x="6411142" y="2432324"/>
            <a:ext cx="1205285" cy="295397"/>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r>
              <a:rPr lang="en-US" sz="2701" dirty="0">
                <a:solidFill>
                  <a:prstClr val="white"/>
                </a:solidFill>
              </a:rPr>
              <a:t>App </a:t>
            </a:r>
            <a:r>
              <a:rPr lang="el-GR" sz="2701" dirty="0">
                <a:solidFill>
                  <a:prstClr val="white"/>
                </a:solidFill>
              </a:rPr>
              <a:t>Δ</a:t>
            </a:r>
            <a:r>
              <a:rPr lang="en-US" sz="2701" dirty="0">
                <a:solidFill>
                  <a:prstClr val="white"/>
                </a:solidFill>
              </a:rPr>
              <a:t> </a:t>
            </a:r>
          </a:p>
        </p:txBody>
      </p:sp>
      <p:sp>
        <p:nvSpPr>
          <p:cNvPr id="56" name="Rectangle 55"/>
          <p:cNvSpPr/>
          <p:nvPr/>
        </p:nvSpPr>
        <p:spPr>
          <a:xfrm rot="5400000">
            <a:off x="9215437" y="3486608"/>
            <a:ext cx="995823" cy="29540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r>
              <a:rPr lang="en-US" sz="2701" dirty="0">
                <a:solidFill>
                  <a:prstClr val="white"/>
                </a:solidFill>
              </a:rPr>
              <a:t>Bins/</a:t>
            </a:r>
          </a:p>
        </p:txBody>
      </p:sp>
      <p:sp>
        <p:nvSpPr>
          <p:cNvPr id="59" name="TextBox 58"/>
          <p:cNvSpPr txBox="1"/>
          <p:nvPr/>
        </p:nvSpPr>
        <p:spPr>
          <a:xfrm>
            <a:off x="2705060" y="4701735"/>
            <a:ext cx="1565429" cy="1339213"/>
          </a:xfrm>
          <a:prstGeom prst="rect">
            <a:avLst/>
          </a:prstGeom>
          <a:noFill/>
        </p:spPr>
        <p:txBody>
          <a:bodyPr wrap="none" rtlCol="0">
            <a:spAutoFit/>
          </a:bodyPr>
          <a:lstStyle/>
          <a:p>
            <a:pPr algn="ctr" defTabSz="1371874"/>
            <a:r>
              <a:rPr lang="en-US" sz="2701" dirty="0">
                <a:solidFill>
                  <a:srgbClr val="394D54"/>
                </a:solidFill>
              </a:rPr>
              <a:t>Base </a:t>
            </a:r>
          </a:p>
          <a:p>
            <a:pPr algn="ctr" defTabSz="1371874"/>
            <a:r>
              <a:rPr lang="en-US" sz="2701" dirty="0">
                <a:solidFill>
                  <a:srgbClr val="394D54"/>
                </a:solidFill>
              </a:rPr>
              <a:t>Container</a:t>
            </a:r>
          </a:p>
          <a:p>
            <a:pPr algn="ctr" defTabSz="1371874"/>
            <a:r>
              <a:rPr lang="en-US" sz="2701" dirty="0">
                <a:solidFill>
                  <a:srgbClr val="394D54"/>
                </a:solidFill>
              </a:rPr>
              <a:t>Image</a:t>
            </a:r>
          </a:p>
        </p:txBody>
      </p:sp>
      <p:sp>
        <p:nvSpPr>
          <p:cNvPr id="60" name="TextBox 59"/>
          <p:cNvSpPr txBox="1"/>
          <p:nvPr/>
        </p:nvSpPr>
        <p:spPr>
          <a:xfrm>
            <a:off x="5011316" y="9353665"/>
            <a:ext cx="4115219" cy="831125"/>
          </a:xfrm>
          <a:prstGeom prst="rect">
            <a:avLst/>
          </a:prstGeom>
          <a:noFill/>
        </p:spPr>
        <p:txBody>
          <a:bodyPr wrap="square" rtlCol="0">
            <a:spAutoFit/>
          </a:bodyPr>
          <a:lstStyle/>
          <a:p>
            <a:pPr defTabSz="1371874"/>
            <a:r>
              <a:rPr lang="en-US" sz="2701" dirty="0">
                <a:solidFill>
                  <a:srgbClr val="394D54"/>
                </a:solidFill>
              </a:rPr>
              <a:t>Host is now running A’’</a:t>
            </a:r>
          </a:p>
          <a:p>
            <a:pPr defTabSz="1371874"/>
            <a:endParaRPr lang="en-US" sz="2100" dirty="0">
              <a:solidFill>
                <a:srgbClr val="394D54"/>
              </a:solidFill>
            </a:endParaRPr>
          </a:p>
        </p:txBody>
      </p:sp>
      <p:sp>
        <p:nvSpPr>
          <p:cNvPr id="61" name="TextBox 60"/>
          <p:cNvSpPr txBox="1"/>
          <p:nvPr/>
        </p:nvSpPr>
        <p:spPr>
          <a:xfrm>
            <a:off x="8502700" y="4754906"/>
            <a:ext cx="1966877" cy="923586"/>
          </a:xfrm>
          <a:prstGeom prst="rect">
            <a:avLst/>
          </a:prstGeom>
          <a:noFill/>
        </p:spPr>
        <p:txBody>
          <a:bodyPr wrap="square" rtlCol="0">
            <a:spAutoFit/>
          </a:bodyPr>
          <a:lstStyle/>
          <a:p>
            <a:pPr defTabSz="1371874"/>
            <a:r>
              <a:rPr lang="en-US" sz="2701" dirty="0">
                <a:solidFill>
                  <a:srgbClr val="394D54"/>
                </a:solidFill>
              </a:rPr>
              <a:t>Container Mod A’’</a:t>
            </a:r>
            <a:endParaRPr lang="en-US" sz="2100" dirty="0">
              <a:solidFill>
                <a:srgbClr val="394D54"/>
              </a:solidFill>
            </a:endParaRPr>
          </a:p>
        </p:txBody>
      </p:sp>
      <p:cxnSp>
        <p:nvCxnSpPr>
          <p:cNvPr id="75" name="Straight Connector 74"/>
          <p:cNvCxnSpPr/>
          <p:nvPr/>
        </p:nvCxnSpPr>
        <p:spPr>
          <a:xfrm flipH="1" flipV="1">
            <a:off x="3969667" y="3604478"/>
            <a:ext cx="1845313" cy="8166"/>
          </a:xfrm>
          <a:prstGeom prst="line">
            <a:avLst/>
          </a:prstGeom>
          <a:ln w="57150">
            <a:solidFill>
              <a:schemeClr val="tx1"/>
            </a:solidFill>
            <a:headEnd type="stealth"/>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flipH="1" flipV="1">
            <a:off x="6915937" y="3452108"/>
            <a:ext cx="1845313" cy="8166"/>
          </a:xfrm>
          <a:prstGeom prst="line">
            <a:avLst/>
          </a:prstGeom>
          <a:ln w="57150">
            <a:solidFill>
              <a:schemeClr val="tx1"/>
            </a:solidFill>
            <a:headEnd type="stealth"/>
          </a:ln>
        </p:spPr>
        <p:style>
          <a:lnRef idx="1">
            <a:schemeClr val="accent1"/>
          </a:lnRef>
          <a:fillRef idx="0">
            <a:schemeClr val="accent1"/>
          </a:fillRef>
          <a:effectRef idx="0">
            <a:schemeClr val="accent1"/>
          </a:effectRef>
          <a:fontRef idx="minor">
            <a:schemeClr val="tx1"/>
          </a:fontRef>
        </p:style>
      </p:cxnSp>
      <p:sp>
        <p:nvSpPr>
          <p:cNvPr id="77" name="Rectangle 76"/>
          <p:cNvSpPr/>
          <p:nvPr/>
        </p:nvSpPr>
        <p:spPr>
          <a:xfrm>
            <a:off x="14288644" y="4799996"/>
            <a:ext cx="1453895" cy="2181701"/>
          </a:xfrm>
          <a:prstGeom prst="rect">
            <a:avLst/>
          </a:prstGeom>
          <a:solidFill>
            <a:schemeClr val="bg1"/>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endParaRPr lang="en-US" sz="2701">
              <a:solidFill>
                <a:prstClr val="white"/>
              </a:solidFill>
            </a:endParaRPr>
          </a:p>
        </p:txBody>
      </p:sp>
      <p:sp>
        <p:nvSpPr>
          <p:cNvPr id="78" name="Rectangle 77"/>
          <p:cNvSpPr/>
          <p:nvPr/>
        </p:nvSpPr>
        <p:spPr>
          <a:xfrm rot="5400000">
            <a:off x="14966548" y="5292980"/>
            <a:ext cx="1205285" cy="295397"/>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r>
              <a:rPr lang="en-US" sz="2701" dirty="0">
                <a:solidFill>
                  <a:prstClr val="white"/>
                </a:solidFill>
              </a:rPr>
              <a:t>App </a:t>
            </a:r>
            <a:r>
              <a:rPr lang="el-GR" sz="2701" dirty="0">
                <a:solidFill>
                  <a:prstClr val="white"/>
                </a:solidFill>
              </a:rPr>
              <a:t>Δ</a:t>
            </a:r>
            <a:r>
              <a:rPr lang="en-US" sz="2701" dirty="0">
                <a:solidFill>
                  <a:prstClr val="white"/>
                </a:solidFill>
              </a:rPr>
              <a:t> </a:t>
            </a:r>
          </a:p>
        </p:txBody>
      </p:sp>
      <p:sp>
        <p:nvSpPr>
          <p:cNvPr id="81" name="Rectangle 80"/>
          <p:cNvSpPr/>
          <p:nvPr/>
        </p:nvSpPr>
        <p:spPr>
          <a:xfrm rot="5400000">
            <a:off x="15090497" y="6391001"/>
            <a:ext cx="995823" cy="29540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r>
              <a:rPr lang="en-US" sz="2701" dirty="0">
                <a:solidFill>
                  <a:prstClr val="white"/>
                </a:solidFill>
              </a:rPr>
              <a:t>Bins/</a:t>
            </a:r>
          </a:p>
        </p:txBody>
      </p:sp>
      <p:sp>
        <p:nvSpPr>
          <p:cNvPr id="13" name="Striped Right Arrow 12"/>
          <p:cNvSpPr/>
          <p:nvPr/>
        </p:nvSpPr>
        <p:spPr>
          <a:xfrm rot="10800000">
            <a:off x="9713349" y="7727767"/>
            <a:ext cx="1132563" cy="949597"/>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endParaRPr lang="en-US" sz="2701">
              <a:solidFill>
                <a:prstClr val="white"/>
              </a:solidFill>
            </a:endParaRPr>
          </a:p>
        </p:txBody>
      </p:sp>
      <p:sp>
        <p:nvSpPr>
          <p:cNvPr id="84" name="Rectangle 83"/>
          <p:cNvSpPr/>
          <p:nvPr/>
        </p:nvSpPr>
        <p:spPr>
          <a:xfrm>
            <a:off x="12482447" y="7664627"/>
            <a:ext cx="1131370" cy="978684"/>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r>
              <a:rPr lang="en-US" sz="2701" dirty="0">
                <a:solidFill>
                  <a:prstClr val="white"/>
                </a:solidFill>
              </a:rPr>
              <a:t>Bins/</a:t>
            </a:r>
          </a:p>
          <a:p>
            <a:pPr algn="ctr" defTabSz="1371874"/>
            <a:r>
              <a:rPr lang="en-US" sz="2701" dirty="0">
                <a:solidFill>
                  <a:prstClr val="white"/>
                </a:solidFill>
              </a:rPr>
              <a:t>Libs</a:t>
            </a: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p:txBody>
      </p:sp>
      <p:sp>
        <p:nvSpPr>
          <p:cNvPr id="85" name="Rectangle 84"/>
          <p:cNvSpPr/>
          <p:nvPr/>
        </p:nvSpPr>
        <p:spPr>
          <a:xfrm>
            <a:off x="12484719" y="6469509"/>
            <a:ext cx="1141529" cy="1195115"/>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r>
              <a:rPr lang="en-US" sz="2701" dirty="0">
                <a:solidFill>
                  <a:prstClr val="white"/>
                </a:solidFill>
              </a:rPr>
              <a:t>App</a:t>
            </a:r>
          </a:p>
          <a:p>
            <a:pPr algn="ctr" defTabSz="1371874"/>
            <a:r>
              <a:rPr lang="en-US" sz="2701" dirty="0">
                <a:solidFill>
                  <a:prstClr val="white"/>
                </a:solidFill>
              </a:rPr>
              <a:t>A</a:t>
            </a:r>
          </a:p>
        </p:txBody>
      </p:sp>
      <p:sp>
        <p:nvSpPr>
          <p:cNvPr id="86" name="Rectangle 85"/>
          <p:cNvSpPr/>
          <p:nvPr/>
        </p:nvSpPr>
        <p:spPr>
          <a:xfrm>
            <a:off x="5020071" y="6636920"/>
            <a:ext cx="1453895" cy="2181701"/>
          </a:xfrm>
          <a:prstGeom prst="rect">
            <a:avLst/>
          </a:prstGeom>
          <a:solidFill>
            <a:schemeClr val="bg1"/>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endParaRPr lang="en-US" sz="2701">
              <a:solidFill>
                <a:prstClr val="white"/>
              </a:solidFill>
            </a:endParaRPr>
          </a:p>
        </p:txBody>
      </p:sp>
      <p:sp>
        <p:nvSpPr>
          <p:cNvPr id="87" name="Rectangle 86"/>
          <p:cNvSpPr/>
          <p:nvPr/>
        </p:nvSpPr>
        <p:spPr>
          <a:xfrm rot="5400000">
            <a:off x="5730976" y="7084002"/>
            <a:ext cx="1205285" cy="295397"/>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endParaRPr lang="en-US" sz="2701" dirty="0">
              <a:solidFill>
                <a:prstClr val="white"/>
              </a:solidFill>
            </a:endParaRPr>
          </a:p>
        </p:txBody>
      </p:sp>
      <p:sp>
        <p:nvSpPr>
          <p:cNvPr id="88" name="Rectangle 87"/>
          <p:cNvSpPr/>
          <p:nvPr/>
        </p:nvSpPr>
        <p:spPr>
          <a:xfrm rot="5400000">
            <a:off x="5816819" y="8197972"/>
            <a:ext cx="995823" cy="29540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r>
              <a:rPr lang="en-US" sz="2701" dirty="0">
                <a:solidFill>
                  <a:prstClr val="white"/>
                </a:solidFill>
              </a:rPr>
              <a:t>Bins/</a:t>
            </a:r>
          </a:p>
        </p:txBody>
      </p:sp>
      <p:sp>
        <p:nvSpPr>
          <p:cNvPr id="89" name="Rectangle 88"/>
          <p:cNvSpPr/>
          <p:nvPr/>
        </p:nvSpPr>
        <p:spPr>
          <a:xfrm>
            <a:off x="5011321" y="7828575"/>
            <a:ext cx="1131370" cy="978684"/>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r>
              <a:rPr lang="en-US" sz="2701" dirty="0">
                <a:solidFill>
                  <a:prstClr val="white"/>
                </a:solidFill>
              </a:rPr>
              <a:t>Bins/</a:t>
            </a:r>
          </a:p>
          <a:p>
            <a:pPr algn="ctr" defTabSz="1371874"/>
            <a:r>
              <a:rPr lang="en-US" sz="2701" dirty="0">
                <a:solidFill>
                  <a:prstClr val="white"/>
                </a:solidFill>
              </a:rPr>
              <a:t>Libs</a:t>
            </a: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p:txBody>
      </p:sp>
      <p:sp>
        <p:nvSpPr>
          <p:cNvPr id="90" name="Rectangle 89"/>
          <p:cNvSpPr/>
          <p:nvPr/>
        </p:nvSpPr>
        <p:spPr>
          <a:xfrm>
            <a:off x="5019784" y="6633454"/>
            <a:ext cx="1141529" cy="1195115"/>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r>
              <a:rPr lang="en-US" sz="2701" dirty="0">
                <a:solidFill>
                  <a:prstClr val="white"/>
                </a:solidFill>
              </a:rPr>
              <a:t>App</a:t>
            </a:r>
          </a:p>
          <a:p>
            <a:pPr algn="ctr" defTabSz="1371874"/>
            <a:r>
              <a:rPr lang="en-US" sz="2701" dirty="0">
                <a:solidFill>
                  <a:prstClr val="white"/>
                </a:solidFill>
              </a:rPr>
              <a:t>A’’</a:t>
            </a:r>
          </a:p>
        </p:txBody>
      </p:sp>
      <p:sp>
        <p:nvSpPr>
          <p:cNvPr id="34" name="TextBox 33"/>
          <p:cNvSpPr txBox="1"/>
          <p:nvPr/>
        </p:nvSpPr>
        <p:spPr>
          <a:xfrm>
            <a:off x="11470099" y="9255469"/>
            <a:ext cx="5944630" cy="1246752"/>
          </a:xfrm>
          <a:prstGeom prst="rect">
            <a:avLst/>
          </a:prstGeom>
          <a:noFill/>
        </p:spPr>
        <p:txBody>
          <a:bodyPr wrap="square" rtlCol="0">
            <a:spAutoFit/>
          </a:bodyPr>
          <a:lstStyle/>
          <a:p>
            <a:pPr defTabSz="1371874"/>
            <a:r>
              <a:rPr lang="en-US" sz="2701" dirty="0">
                <a:solidFill>
                  <a:srgbClr val="394D54"/>
                </a:solidFill>
              </a:rPr>
              <a:t>Host running A wants to upgrade to A’’. Requests update. Gets only diffs</a:t>
            </a:r>
          </a:p>
          <a:p>
            <a:pPr defTabSz="1371874"/>
            <a:endParaRPr lang="en-US" sz="2100" dirty="0">
              <a:solidFill>
                <a:srgbClr val="394D54"/>
              </a:solidFill>
            </a:endParaRPr>
          </a:p>
        </p:txBody>
      </p:sp>
      <p:sp>
        <p:nvSpPr>
          <p:cNvPr id="33" name="TextBox 32"/>
          <p:cNvSpPr txBox="1"/>
          <p:nvPr/>
        </p:nvSpPr>
        <p:spPr>
          <a:xfrm>
            <a:off x="5774267" y="4754906"/>
            <a:ext cx="1966877" cy="923586"/>
          </a:xfrm>
          <a:prstGeom prst="rect">
            <a:avLst/>
          </a:prstGeom>
          <a:noFill/>
        </p:spPr>
        <p:txBody>
          <a:bodyPr wrap="square" rtlCol="0">
            <a:spAutoFit/>
          </a:bodyPr>
          <a:lstStyle/>
          <a:p>
            <a:pPr defTabSz="1371874"/>
            <a:r>
              <a:rPr lang="en-US" sz="2701" dirty="0">
                <a:solidFill>
                  <a:srgbClr val="394D54"/>
                </a:solidFill>
              </a:rPr>
              <a:t>Container Mod A’</a:t>
            </a:r>
            <a:endParaRPr lang="en-US" sz="2100" dirty="0">
              <a:solidFill>
                <a:srgbClr val="394D54"/>
              </a:solidFill>
            </a:endParaRPr>
          </a:p>
        </p:txBody>
      </p:sp>
      <p:sp>
        <p:nvSpPr>
          <p:cNvPr id="35" name="TextBox 34"/>
          <p:cNvSpPr txBox="1"/>
          <p:nvPr/>
        </p:nvSpPr>
        <p:spPr>
          <a:xfrm>
            <a:off x="1600685" y="22521"/>
            <a:ext cx="14817710" cy="861774"/>
          </a:xfrm>
          <a:prstGeom prst="rect">
            <a:avLst/>
          </a:prstGeom>
          <a:noFill/>
        </p:spPr>
        <p:txBody>
          <a:bodyPr wrap="square" rtlCol="0">
            <a:spAutoFit/>
          </a:bodyPr>
          <a:lstStyle/>
          <a:p>
            <a:pPr algn="ctr"/>
            <a:r>
              <a:rPr lang="en-GB" sz="5000" dirty="0">
                <a:solidFill>
                  <a:schemeClr val="accent5">
                    <a:lumMod val="75000"/>
                  </a:schemeClr>
                </a:solidFill>
                <a:latin typeface="Novecento sans wide Book" pitchFamily="50" charset="-94"/>
              </a:rPr>
              <a:t>Changes and Updates</a:t>
            </a:r>
            <a:endParaRPr lang="tr-TR" sz="5000" dirty="0">
              <a:solidFill>
                <a:schemeClr val="accent5">
                  <a:lumMod val="75000"/>
                </a:schemeClr>
              </a:solidFill>
              <a:latin typeface="Novecento sans wide Book" pitchFamily="50" charset="-94"/>
            </a:endParaRPr>
          </a:p>
        </p:txBody>
      </p:sp>
      <p:pic>
        <p:nvPicPr>
          <p:cNvPr id="36" name="Picture 3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8406049" y="-3302425"/>
            <a:ext cx="1168254" cy="9003175"/>
          </a:xfrm>
          <a:prstGeom prst="rect">
            <a:avLst/>
          </a:prstGeom>
        </p:spPr>
      </p:pic>
    </p:spTree>
    <p:extLst>
      <p:ext uri="{BB962C8B-B14F-4D97-AF65-F5344CB8AC3E}">
        <p14:creationId xmlns:p14="http://schemas.microsoft.com/office/powerpoint/2010/main" val="746301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5237807" y="4134360"/>
            <a:ext cx="11881320" cy="1015663"/>
          </a:xfrm>
          <a:prstGeom prst="rect">
            <a:avLst/>
          </a:prstGeom>
          <a:noFill/>
        </p:spPr>
        <p:txBody>
          <a:bodyPr wrap="square" rtlCol="0">
            <a:spAutoFit/>
          </a:bodyPr>
          <a:lstStyle/>
          <a:p>
            <a:r>
              <a:rPr lang="en-US" sz="5500" dirty="0">
                <a:solidFill>
                  <a:schemeClr val="accent5">
                    <a:lumMod val="75000"/>
                  </a:schemeClr>
                </a:solidFill>
                <a:latin typeface="Novecento sans wide Book" pitchFamily="50" charset="-94"/>
              </a:rPr>
              <a:t>	 </a:t>
            </a:r>
            <a:r>
              <a:rPr lang="en-GB" sz="6000" dirty="0">
                <a:solidFill>
                  <a:schemeClr val="accent5">
                    <a:lumMod val="75000"/>
                  </a:schemeClr>
                </a:solidFill>
                <a:latin typeface="Novecento sans wide Book" pitchFamily="50" charset="-94"/>
              </a:rPr>
              <a:t>Use Cases </a:t>
            </a:r>
            <a:r>
              <a:rPr lang="en-US" sz="6000" dirty="0">
                <a:solidFill>
                  <a:schemeClr val="accent5">
                    <a:lumMod val="75000"/>
                  </a:schemeClr>
                </a:solidFill>
                <a:latin typeface="Novecento sans wide Book" pitchFamily="50" charset="-94"/>
              </a:rPr>
              <a:t>!!</a:t>
            </a:r>
            <a:endParaRPr lang="tr-TR" sz="6000" dirty="0">
              <a:solidFill>
                <a:schemeClr val="accent5">
                  <a:lumMod val="75000"/>
                </a:schemeClr>
              </a:solidFill>
              <a:latin typeface="Novecento sans wide Book" pitchFamily="50" charset="-94"/>
            </a:endParaRPr>
          </a:p>
        </p:txBody>
      </p:sp>
      <p:pic>
        <p:nvPicPr>
          <p:cNvPr id="2" name="Picture 1"/>
          <p:cNvPicPr>
            <a:picLocks noChangeAspect="1"/>
          </p:cNvPicPr>
          <p:nvPr/>
        </p:nvPicPr>
        <p:blipFill>
          <a:blip r:embed="rId3">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2448845" y="3767259"/>
            <a:ext cx="1830859" cy="1876745"/>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12410" y="3409487"/>
            <a:ext cx="825397" cy="2592288"/>
          </a:xfrm>
          <a:prstGeom prst="rect">
            <a:avLst/>
          </a:prstGeom>
        </p:spPr>
      </p:pic>
    </p:spTree>
    <p:extLst>
      <p:ext uri="{BB962C8B-B14F-4D97-AF65-F5344CB8AC3E}">
        <p14:creationId xmlns:p14="http://schemas.microsoft.com/office/powerpoint/2010/main" val="4264278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257518" y="1902978"/>
            <a:ext cx="15776138" cy="1268188"/>
          </a:xfrm>
        </p:spPr>
        <p:txBody>
          <a:bodyPr>
            <a:normAutofit/>
          </a:bodyPr>
          <a:lstStyle/>
          <a:p>
            <a:r>
              <a:rPr lang="en-US" sz="3601" dirty="0">
                <a:solidFill>
                  <a:srgbClr val="31859C"/>
                </a:solidFill>
              </a:rPr>
              <a:t>Ted Dziuba on the Use of Docker for Continuous Integration at Ebay Now</a:t>
            </a:r>
          </a:p>
          <a:p>
            <a:pPr marL="685921" lvl="1" indent="0">
              <a:buNone/>
            </a:pPr>
            <a:endParaRPr lang="en-US" dirty="0">
              <a:solidFill>
                <a:srgbClr val="31859C"/>
              </a:solidFill>
            </a:endParaRPr>
          </a:p>
          <a:p>
            <a:pPr lvl="1"/>
            <a:endParaRPr lang="en-US" dirty="0">
              <a:solidFill>
                <a:srgbClr val="31859C"/>
              </a:solidFill>
            </a:endParaRPr>
          </a:p>
        </p:txBody>
      </p:sp>
      <p:sp>
        <p:nvSpPr>
          <p:cNvPr id="6" name="Content Placeholder 2"/>
          <p:cNvSpPr txBox="1">
            <a:spLocks/>
          </p:cNvSpPr>
          <p:nvPr/>
        </p:nvSpPr>
        <p:spPr>
          <a:xfrm>
            <a:off x="1272761" y="3671125"/>
            <a:ext cx="15776138" cy="1268188"/>
          </a:xfrm>
          <a:prstGeom prst="rect">
            <a:avLst/>
          </a:prstGeom>
        </p:spPr>
        <p:txBody>
          <a:bodyPr vert="horz" lIns="137184" tIns="68592" rIns="137184" bIns="68592"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abin" panose="020B08030502020200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Cabin" panose="020B08030502020200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Cabin" panose="020B08030502020200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Cabin" panose="020B08030502020200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Cabin" panose="020B08030502020200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601" dirty="0">
                <a:solidFill>
                  <a:srgbClr val="31859C"/>
                </a:solidFill>
                <a:latin typeface="+mn-lt"/>
              </a:rPr>
              <a:t>Sasha Klizhentas on use of Docker at Mailgun/Rackspace</a:t>
            </a:r>
          </a:p>
          <a:p>
            <a:pPr marL="685921" lvl="1" indent="0">
              <a:buNone/>
            </a:pPr>
            <a:endParaRPr lang="en-US" sz="2701" dirty="0">
              <a:solidFill>
                <a:srgbClr val="31859C"/>
              </a:solidFill>
            </a:endParaRPr>
          </a:p>
          <a:p>
            <a:pPr lvl="1"/>
            <a:endParaRPr lang="en-US" sz="2701" dirty="0">
              <a:solidFill>
                <a:srgbClr val="31859C"/>
              </a:solidFill>
            </a:endParaRPr>
          </a:p>
        </p:txBody>
      </p:sp>
      <p:sp>
        <p:nvSpPr>
          <p:cNvPr id="7" name="Content Placeholder 2"/>
          <p:cNvSpPr txBox="1">
            <a:spLocks/>
          </p:cNvSpPr>
          <p:nvPr/>
        </p:nvSpPr>
        <p:spPr>
          <a:xfrm>
            <a:off x="1288003" y="5195389"/>
            <a:ext cx="15776138" cy="1268188"/>
          </a:xfrm>
          <a:prstGeom prst="rect">
            <a:avLst/>
          </a:prstGeom>
        </p:spPr>
        <p:txBody>
          <a:bodyPr vert="horz" lIns="137184" tIns="68592" rIns="137184" bIns="68592"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abin" panose="020B08030502020200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Cabin" panose="020B08030502020200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Cabin" panose="020B08030502020200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Cabin" panose="020B08030502020200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Cabin" panose="020B08030502020200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601" dirty="0">
                <a:solidFill>
                  <a:srgbClr val="31859C"/>
                </a:solidFill>
                <a:latin typeface="+mn-lt"/>
              </a:rPr>
              <a:t>Sebastien Pahl on use of Docker at </a:t>
            </a:r>
            <a:r>
              <a:rPr lang="en-US" sz="3601" dirty="0" err="1">
                <a:solidFill>
                  <a:srgbClr val="31859C"/>
                </a:solidFill>
                <a:latin typeface="+mn-lt"/>
              </a:rPr>
              <a:t>CloudFlare</a:t>
            </a:r>
            <a:endParaRPr lang="en-US" sz="3601" dirty="0">
              <a:solidFill>
                <a:srgbClr val="31859C"/>
              </a:solidFill>
              <a:latin typeface="+mn-lt"/>
            </a:endParaRPr>
          </a:p>
        </p:txBody>
      </p:sp>
      <p:sp>
        <p:nvSpPr>
          <p:cNvPr id="8" name="Content Placeholder 2"/>
          <p:cNvSpPr txBox="1">
            <a:spLocks/>
          </p:cNvSpPr>
          <p:nvPr/>
        </p:nvSpPr>
        <p:spPr>
          <a:xfrm>
            <a:off x="1303246" y="6506257"/>
            <a:ext cx="15776138" cy="1268188"/>
          </a:xfrm>
          <a:prstGeom prst="rect">
            <a:avLst/>
          </a:prstGeom>
        </p:spPr>
        <p:txBody>
          <a:bodyPr vert="horz" lIns="137184" tIns="68592" rIns="137184" bIns="68592"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abin" panose="020B08030502020200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Cabin" panose="020B08030502020200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Cabin" panose="020B08030502020200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Cabin" panose="020B08030502020200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Cabin" panose="020B08030502020200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601" dirty="0">
                <a:solidFill>
                  <a:srgbClr val="31859C"/>
                </a:solidFill>
                <a:latin typeface="+mn-lt"/>
              </a:rPr>
              <a:t>Cambridge HealthCare</a:t>
            </a:r>
          </a:p>
        </p:txBody>
      </p:sp>
      <p:sp>
        <p:nvSpPr>
          <p:cNvPr id="9" name="Content Placeholder 2"/>
          <p:cNvSpPr txBox="1">
            <a:spLocks/>
          </p:cNvSpPr>
          <p:nvPr/>
        </p:nvSpPr>
        <p:spPr>
          <a:xfrm>
            <a:off x="1364217" y="7923823"/>
            <a:ext cx="15776138" cy="1268188"/>
          </a:xfrm>
          <a:prstGeom prst="rect">
            <a:avLst/>
          </a:prstGeom>
        </p:spPr>
        <p:txBody>
          <a:bodyPr vert="horz" lIns="137184" tIns="68592" rIns="137184" bIns="68592"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abin" panose="020B08030502020200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Cabin" panose="020B08030502020200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Cabin" panose="020B08030502020200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Cabin" panose="020B08030502020200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Cabin" panose="020B08030502020200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601" dirty="0">
                <a:solidFill>
                  <a:srgbClr val="31859C"/>
                </a:solidFill>
                <a:latin typeface="+mn-lt"/>
              </a:rPr>
              <a:t>Red Hat Openshift and Docker</a:t>
            </a:r>
          </a:p>
        </p:txBody>
      </p:sp>
      <p:sp>
        <p:nvSpPr>
          <p:cNvPr id="10" name="TextBox 9"/>
          <p:cNvSpPr txBox="1"/>
          <p:nvPr/>
        </p:nvSpPr>
        <p:spPr>
          <a:xfrm>
            <a:off x="1600685" y="22521"/>
            <a:ext cx="14817710" cy="861774"/>
          </a:xfrm>
          <a:prstGeom prst="rect">
            <a:avLst/>
          </a:prstGeom>
          <a:noFill/>
        </p:spPr>
        <p:txBody>
          <a:bodyPr wrap="square" rtlCol="0">
            <a:spAutoFit/>
          </a:bodyPr>
          <a:lstStyle/>
          <a:p>
            <a:pPr algn="ctr"/>
            <a:r>
              <a:rPr lang="en-GB" sz="5000" dirty="0">
                <a:solidFill>
                  <a:schemeClr val="accent5">
                    <a:lumMod val="75000"/>
                  </a:schemeClr>
                </a:solidFill>
                <a:latin typeface="Novecento sans wide Book" pitchFamily="50" charset="-94"/>
              </a:rPr>
              <a:t>Use Cases </a:t>
            </a:r>
            <a:endParaRPr lang="tr-TR" sz="5000" dirty="0">
              <a:solidFill>
                <a:schemeClr val="accent5">
                  <a:lumMod val="75000"/>
                </a:schemeClr>
              </a:solidFill>
              <a:latin typeface="Novecento sans wide Book" pitchFamily="50" charset="-94"/>
            </a:endParaRPr>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8406049" y="-3302425"/>
            <a:ext cx="1168254" cy="9003175"/>
          </a:xfrm>
          <a:prstGeom prst="rect">
            <a:avLst/>
          </a:prstGeom>
        </p:spPr>
      </p:pic>
    </p:spTree>
    <p:extLst>
      <p:ext uri="{BB962C8B-B14F-4D97-AF65-F5344CB8AC3E}">
        <p14:creationId xmlns:p14="http://schemas.microsoft.com/office/powerpoint/2010/main" val="631214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5237807" y="4134360"/>
            <a:ext cx="11881320" cy="1015663"/>
          </a:xfrm>
          <a:prstGeom prst="rect">
            <a:avLst/>
          </a:prstGeom>
          <a:noFill/>
        </p:spPr>
        <p:txBody>
          <a:bodyPr wrap="square" rtlCol="0">
            <a:spAutoFit/>
          </a:bodyPr>
          <a:lstStyle/>
          <a:p>
            <a:r>
              <a:rPr lang="en-US" sz="5500" dirty="0">
                <a:solidFill>
                  <a:schemeClr val="accent5">
                    <a:lumMod val="75000"/>
                  </a:schemeClr>
                </a:solidFill>
                <a:latin typeface="Novecento sans wide Book" pitchFamily="50" charset="-94"/>
              </a:rPr>
              <a:t>	 </a:t>
            </a:r>
            <a:r>
              <a:rPr lang="tr-TR" sz="6000" dirty="0">
                <a:solidFill>
                  <a:schemeClr val="accent5">
                    <a:lumMod val="75000"/>
                  </a:schemeClr>
                </a:solidFill>
                <a:latin typeface="Novecento sans wide Book" pitchFamily="50" charset="-94"/>
                <a:cs typeface="Klavika" panose="020B0706030404030204" pitchFamily="34" charset="0"/>
              </a:rPr>
              <a:t>Ecosystem</a:t>
            </a:r>
            <a:endParaRPr lang="tr-TR" sz="6000" dirty="0">
              <a:solidFill>
                <a:schemeClr val="accent5">
                  <a:lumMod val="75000"/>
                </a:schemeClr>
              </a:solidFill>
              <a:latin typeface="Novecento sans wide Book" pitchFamily="50" charset="-94"/>
            </a:endParaRPr>
          </a:p>
        </p:txBody>
      </p:sp>
      <p:pic>
        <p:nvPicPr>
          <p:cNvPr id="2" name="Picture 1"/>
          <p:cNvPicPr>
            <a:picLocks noChangeAspect="1"/>
          </p:cNvPicPr>
          <p:nvPr/>
        </p:nvPicPr>
        <p:blipFill>
          <a:blip r:embed="rId3">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2448845" y="3767259"/>
            <a:ext cx="1830859" cy="1876745"/>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12410" y="3409487"/>
            <a:ext cx="825397" cy="2592288"/>
          </a:xfrm>
          <a:prstGeom prst="rect">
            <a:avLst/>
          </a:prstGeom>
        </p:spPr>
      </p:pic>
    </p:spTree>
    <p:extLst>
      <p:ext uri="{BB962C8B-B14F-4D97-AF65-F5344CB8AC3E}">
        <p14:creationId xmlns:p14="http://schemas.microsoft.com/office/powerpoint/2010/main" val="1970582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stretch>
            <a:fillRect/>
          </a:stretch>
        </p:blipFill>
        <p:spPr>
          <a:xfrm>
            <a:off x="6092920" y="5762085"/>
            <a:ext cx="1612507" cy="1770745"/>
          </a:xfrm>
          <a:prstGeom prst="rect">
            <a:avLst/>
          </a:prstGeom>
        </p:spPr>
      </p:pic>
      <p:pic>
        <p:nvPicPr>
          <p:cNvPr id="5" name="Picture 4"/>
          <p:cNvPicPr>
            <a:picLocks noChangeAspect="1"/>
          </p:cNvPicPr>
          <p:nvPr/>
        </p:nvPicPr>
        <p:blipFill>
          <a:blip r:embed="rId3" cstate="print"/>
          <a:stretch>
            <a:fillRect/>
          </a:stretch>
        </p:blipFill>
        <p:spPr>
          <a:xfrm>
            <a:off x="7134048" y="2288683"/>
            <a:ext cx="1856128" cy="1459959"/>
          </a:xfrm>
          <a:prstGeom prst="rect">
            <a:avLst/>
          </a:prstGeom>
        </p:spPr>
      </p:pic>
      <p:pic>
        <p:nvPicPr>
          <p:cNvPr id="6" name="Picture 5"/>
          <p:cNvPicPr>
            <a:picLocks noChangeAspect="1"/>
          </p:cNvPicPr>
          <p:nvPr/>
        </p:nvPicPr>
        <p:blipFill>
          <a:blip r:embed="rId4" cstate="print"/>
          <a:stretch>
            <a:fillRect/>
          </a:stretch>
        </p:blipFill>
        <p:spPr>
          <a:xfrm>
            <a:off x="2298101" y="7989045"/>
            <a:ext cx="2190487" cy="1151772"/>
          </a:xfrm>
          <a:prstGeom prst="rect">
            <a:avLst/>
          </a:prstGeom>
        </p:spPr>
      </p:pic>
      <p:pic>
        <p:nvPicPr>
          <p:cNvPr id="7" name="Picture 6"/>
          <p:cNvPicPr>
            <a:picLocks noChangeAspect="1"/>
          </p:cNvPicPr>
          <p:nvPr/>
        </p:nvPicPr>
        <p:blipFill>
          <a:blip r:embed="rId5" cstate="print"/>
          <a:stretch>
            <a:fillRect/>
          </a:stretch>
        </p:blipFill>
        <p:spPr>
          <a:xfrm>
            <a:off x="12335923" y="8047125"/>
            <a:ext cx="2311681" cy="353439"/>
          </a:xfrm>
          <a:prstGeom prst="rect">
            <a:avLst/>
          </a:prstGeom>
        </p:spPr>
      </p:pic>
      <p:pic>
        <p:nvPicPr>
          <p:cNvPr id="8" name="Picture 7"/>
          <p:cNvPicPr>
            <a:picLocks noChangeAspect="1"/>
          </p:cNvPicPr>
          <p:nvPr/>
        </p:nvPicPr>
        <p:blipFill>
          <a:blip r:embed="rId6" cstate="print"/>
          <a:stretch>
            <a:fillRect/>
          </a:stretch>
        </p:blipFill>
        <p:spPr>
          <a:xfrm>
            <a:off x="9478988" y="5762084"/>
            <a:ext cx="1962491" cy="763193"/>
          </a:xfrm>
          <a:prstGeom prst="rect">
            <a:avLst/>
          </a:prstGeom>
        </p:spPr>
      </p:pic>
      <p:pic>
        <p:nvPicPr>
          <p:cNvPr id="9" name="Picture 8"/>
          <p:cNvPicPr>
            <a:picLocks noChangeAspect="1"/>
          </p:cNvPicPr>
          <p:nvPr/>
        </p:nvPicPr>
        <p:blipFill>
          <a:blip r:embed="rId7" cstate="print"/>
          <a:stretch>
            <a:fillRect/>
          </a:stretch>
        </p:blipFill>
        <p:spPr>
          <a:xfrm>
            <a:off x="7442518" y="8658756"/>
            <a:ext cx="2052043" cy="658104"/>
          </a:xfrm>
          <a:prstGeom prst="rect">
            <a:avLst/>
          </a:prstGeom>
        </p:spPr>
      </p:pic>
      <p:pic>
        <p:nvPicPr>
          <p:cNvPr id="10" name="Picture 9"/>
          <p:cNvPicPr>
            <a:picLocks noChangeAspect="1"/>
          </p:cNvPicPr>
          <p:nvPr/>
        </p:nvPicPr>
        <p:blipFill>
          <a:blip r:embed="rId8" cstate="print"/>
          <a:stretch>
            <a:fillRect/>
          </a:stretch>
        </p:blipFill>
        <p:spPr>
          <a:xfrm>
            <a:off x="13981232" y="4946365"/>
            <a:ext cx="1653387" cy="1631439"/>
          </a:xfrm>
          <a:prstGeom prst="rect">
            <a:avLst/>
          </a:prstGeom>
        </p:spPr>
      </p:pic>
      <p:pic>
        <p:nvPicPr>
          <p:cNvPr id="11" name="Picture 10"/>
          <p:cNvPicPr>
            <a:picLocks noChangeAspect="1"/>
          </p:cNvPicPr>
          <p:nvPr/>
        </p:nvPicPr>
        <p:blipFill>
          <a:blip r:embed="rId9" cstate="print"/>
          <a:stretch>
            <a:fillRect/>
          </a:stretch>
        </p:blipFill>
        <p:spPr>
          <a:xfrm>
            <a:off x="2857835" y="3560911"/>
            <a:ext cx="1630753" cy="1682405"/>
          </a:xfrm>
          <a:prstGeom prst="rect">
            <a:avLst/>
          </a:prstGeom>
        </p:spPr>
      </p:pic>
      <p:pic>
        <p:nvPicPr>
          <p:cNvPr id="12" name="Picture 11"/>
          <p:cNvPicPr>
            <a:picLocks noChangeAspect="1"/>
          </p:cNvPicPr>
          <p:nvPr/>
        </p:nvPicPr>
        <p:blipFill>
          <a:blip r:embed="rId10" cstate="print"/>
          <a:stretch>
            <a:fillRect/>
          </a:stretch>
        </p:blipFill>
        <p:spPr>
          <a:xfrm>
            <a:off x="13729431" y="2001031"/>
            <a:ext cx="1498694" cy="1122574"/>
          </a:xfrm>
          <a:prstGeom prst="rect">
            <a:avLst/>
          </a:prstGeom>
        </p:spPr>
      </p:pic>
      <p:sp>
        <p:nvSpPr>
          <p:cNvPr id="14" name="TextBox 13"/>
          <p:cNvSpPr txBox="1"/>
          <p:nvPr/>
        </p:nvSpPr>
        <p:spPr>
          <a:xfrm>
            <a:off x="1600685" y="22521"/>
            <a:ext cx="14817710" cy="861774"/>
          </a:xfrm>
          <a:prstGeom prst="rect">
            <a:avLst/>
          </a:prstGeom>
          <a:noFill/>
        </p:spPr>
        <p:txBody>
          <a:bodyPr wrap="square" rtlCol="0">
            <a:spAutoFit/>
          </a:bodyPr>
          <a:lstStyle/>
          <a:p>
            <a:pPr algn="ctr"/>
            <a:r>
              <a:rPr lang="en-GB" sz="5000" dirty="0">
                <a:solidFill>
                  <a:schemeClr val="accent5">
                    <a:lumMod val="75000"/>
                  </a:schemeClr>
                </a:solidFill>
                <a:latin typeface="Novecento sans wide Book" pitchFamily="50" charset="-94"/>
              </a:rPr>
              <a:t>Ecosystem Support</a:t>
            </a:r>
            <a:endParaRPr lang="tr-TR" sz="5000" dirty="0">
              <a:solidFill>
                <a:schemeClr val="accent5">
                  <a:lumMod val="75000"/>
                </a:schemeClr>
              </a:solidFill>
              <a:latin typeface="Novecento sans wide Book" pitchFamily="50" charset="-94"/>
            </a:endParaRPr>
          </a:p>
        </p:txBody>
      </p:sp>
      <p:pic>
        <p:nvPicPr>
          <p:cNvPr id="15" name="Picture 14"/>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rot="5400000">
            <a:off x="8406049" y="-3302425"/>
            <a:ext cx="1168254" cy="9003175"/>
          </a:xfrm>
          <a:prstGeom prst="rect">
            <a:avLst/>
          </a:prstGeom>
        </p:spPr>
      </p:pic>
      <p:sp>
        <p:nvSpPr>
          <p:cNvPr id="2" name="TextBox 1"/>
          <p:cNvSpPr txBox="1"/>
          <p:nvPr/>
        </p:nvSpPr>
        <p:spPr>
          <a:xfrm>
            <a:off x="1076043" y="1556120"/>
            <a:ext cx="4634602" cy="707886"/>
          </a:xfrm>
          <a:prstGeom prst="rect">
            <a:avLst/>
          </a:prstGeom>
          <a:noFill/>
        </p:spPr>
        <p:txBody>
          <a:bodyPr wrap="none" rtlCol="0">
            <a:spAutoFit/>
          </a:bodyPr>
          <a:lstStyle/>
          <a:p>
            <a:r>
              <a:rPr lang="en-US" sz="4000" b="1" dirty="0" smtClean="0">
                <a:solidFill>
                  <a:schemeClr val="tx1">
                    <a:lumMod val="50000"/>
                    <a:lumOff val="50000"/>
                  </a:schemeClr>
                </a:solidFill>
              </a:rPr>
              <a:t>Used By engineers at</a:t>
            </a:r>
            <a:endParaRPr lang="en-US" sz="4000" b="1" dirty="0">
              <a:solidFill>
                <a:schemeClr val="tx1">
                  <a:lumMod val="50000"/>
                  <a:lumOff val="50000"/>
                </a:schemeClr>
              </a:solidFill>
            </a:endParaRPr>
          </a:p>
        </p:txBody>
      </p:sp>
      <p:pic>
        <p:nvPicPr>
          <p:cNvPr id="3" name="Picture 2"/>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460233" y="3931448"/>
            <a:ext cx="1486107" cy="781159"/>
          </a:xfrm>
          <a:prstGeom prst="rect">
            <a:avLst/>
          </a:prstGeom>
        </p:spPr>
      </p:pic>
    </p:spTree>
    <p:extLst>
      <p:ext uri="{BB962C8B-B14F-4D97-AF65-F5344CB8AC3E}">
        <p14:creationId xmlns:p14="http://schemas.microsoft.com/office/powerpoint/2010/main" val="2444243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4970211" y="172338"/>
            <a:ext cx="8136904" cy="861774"/>
          </a:xfrm>
          <a:prstGeom prst="rect">
            <a:avLst/>
          </a:prstGeom>
          <a:noFill/>
        </p:spPr>
        <p:txBody>
          <a:bodyPr wrap="square" rtlCol="0">
            <a:spAutoFit/>
          </a:bodyPr>
          <a:lstStyle/>
          <a:p>
            <a:pPr algn="ctr"/>
            <a:r>
              <a:rPr lang="tr-TR" sz="5000" dirty="0">
                <a:solidFill>
                  <a:schemeClr val="accent5">
                    <a:lumMod val="75000"/>
                  </a:schemeClr>
                </a:solidFill>
                <a:latin typeface="Novecento sans wide Book" pitchFamily="50" charset="-94"/>
              </a:rPr>
              <a:t>Challenges</a:t>
            </a: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16969555" y="8601470"/>
            <a:ext cx="825397" cy="2592288"/>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a:off x="8411142" y="-3162199"/>
            <a:ext cx="1168254" cy="9003175"/>
          </a:xfrm>
          <a:prstGeom prst="rect">
            <a:avLst/>
          </a:prstGeom>
        </p:spPr>
      </p:pic>
      <p:sp>
        <p:nvSpPr>
          <p:cNvPr id="47" name="Rectangle 46"/>
          <p:cNvSpPr/>
          <p:nvPr/>
        </p:nvSpPr>
        <p:spPr>
          <a:xfrm>
            <a:off x="4516239" y="2826096"/>
            <a:ext cx="2172077" cy="1689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137160" tIns="68581" rIns="137160" bIns="68581" rtlCol="0" anchor="ctr"/>
          <a:lstStyle/>
          <a:p>
            <a:pPr algn="ctr" defTabSz="1371874"/>
            <a:endParaRPr lang="en-US" sz="2701" dirty="0">
              <a:solidFill>
                <a:prstClr val="white"/>
              </a:solidFill>
            </a:endParaRPr>
          </a:p>
        </p:txBody>
      </p:sp>
      <p:grpSp>
        <p:nvGrpSpPr>
          <p:cNvPr id="48" name="Group 47"/>
          <p:cNvGrpSpPr/>
          <p:nvPr/>
        </p:nvGrpSpPr>
        <p:grpSpPr>
          <a:xfrm>
            <a:off x="4739389" y="4472787"/>
            <a:ext cx="1744711" cy="2129624"/>
            <a:chOff x="2590800" y="2667000"/>
            <a:chExt cx="1685542" cy="2057400"/>
          </a:xfrm>
          <a:solidFill>
            <a:srgbClr val="92D050"/>
          </a:solidFill>
        </p:grpSpPr>
        <p:sp>
          <p:nvSpPr>
            <p:cNvPr id="49" name="Hexagon 48"/>
            <p:cNvSpPr/>
            <p:nvPr/>
          </p:nvSpPr>
          <p:spPr>
            <a:xfrm>
              <a:off x="2590800" y="2971800"/>
              <a:ext cx="618742" cy="533398"/>
            </a:xfrm>
            <a:prstGeom prst="hexagon">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endParaRPr lang="en-US" sz="2701">
                <a:solidFill>
                  <a:prstClr val="white"/>
                </a:solidFill>
              </a:endParaRPr>
            </a:p>
          </p:txBody>
        </p:sp>
        <p:sp>
          <p:nvSpPr>
            <p:cNvPr id="50" name="Hexagon 49"/>
            <p:cNvSpPr/>
            <p:nvPr/>
          </p:nvSpPr>
          <p:spPr>
            <a:xfrm>
              <a:off x="3115058" y="3276600"/>
              <a:ext cx="618742" cy="533398"/>
            </a:xfrm>
            <a:prstGeom prst="hexagon">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endParaRPr lang="en-US" sz="2701">
                <a:solidFill>
                  <a:prstClr val="white"/>
                </a:solidFill>
              </a:endParaRPr>
            </a:p>
          </p:txBody>
        </p:sp>
        <p:sp>
          <p:nvSpPr>
            <p:cNvPr id="51" name="Hexagon 50"/>
            <p:cNvSpPr/>
            <p:nvPr/>
          </p:nvSpPr>
          <p:spPr>
            <a:xfrm>
              <a:off x="3648458" y="2971800"/>
              <a:ext cx="618742" cy="533398"/>
            </a:xfrm>
            <a:prstGeom prst="hexag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endParaRPr lang="en-US" sz="2701">
                <a:solidFill>
                  <a:prstClr val="white"/>
                </a:solidFill>
              </a:endParaRPr>
            </a:p>
          </p:txBody>
        </p:sp>
        <p:sp>
          <p:nvSpPr>
            <p:cNvPr id="52" name="Hexagon 51"/>
            <p:cNvSpPr/>
            <p:nvPr/>
          </p:nvSpPr>
          <p:spPr>
            <a:xfrm>
              <a:off x="3124200" y="2667000"/>
              <a:ext cx="618742" cy="533398"/>
            </a:xfrm>
            <a:prstGeom prst="hexag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endParaRPr lang="en-US" sz="2701">
                <a:solidFill>
                  <a:prstClr val="white"/>
                </a:solidFill>
              </a:endParaRPr>
            </a:p>
          </p:txBody>
        </p:sp>
        <p:sp>
          <p:nvSpPr>
            <p:cNvPr id="53" name="Hexagon 52"/>
            <p:cNvSpPr/>
            <p:nvPr/>
          </p:nvSpPr>
          <p:spPr>
            <a:xfrm>
              <a:off x="3657600" y="3581402"/>
              <a:ext cx="618742" cy="533398"/>
            </a:xfrm>
            <a:prstGeom prst="hexag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endParaRPr lang="en-US" sz="2701">
                <a:solidFill>
                  <a:prstClr val="white"/>
                </a:solidFill>
              </a:endParaRPr>
            </a:p>
          </p:txBody>
        </p:sp>
        <p:sp>
          <p:nvSpPr>
            <p:cNvPr id="54" name="Hexagon 53"/>
            <p:cNvSpPr/>
            <p:nvPr/>
          </p:nvSpPr>
          <p:spPr>
            <a:xfrm>
              <a:off x="3115058" y="3886202"/>
              <a:ext cx="618742" cy="533398"/>
            </a:xfrm>
            <a:prstGeom prst="hexagon">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endParaRPr lang="en-US" sz="2701">
                <a:solidFill>
                  <a:prstClr val="white"/>
                </a:solidFill>
              </a:endParaRPr>
            </a:p>
          </p:txBody>
        </p:sp>
        <p:sp>
          <p:nvSpPr>
            <p:cNvPr id="55" name="Hexagon 54"/>
            <p:cNvSpPr/>
            <p:nvPr/>
          </p:nvSpPr>
          <p:spPr>
            <a:xfrm>
              <a:off x="3657600" y="4191002"/>
              <a:ext cx="618742" cy="533398"/>
            </a:xfrm>
            <a:prstGeom prst="hexagon">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endParaRPr lang="en-US" sz="2701">
                <a:solidFill>
                  <a:prstClr val="white"/>
                </a:solidFill>
              </a:endParaRPr>
            </a:p>
          </p:txBody>
        </p:sp>
      </p:grpSp>
      <p:sp>
        <p:nvSpPr>
          <p:cNvPr id="56" name="Oval 55"/>
          <p:cNvSpPr/>
          <p:nvPr/>
        </p:nvSpPr>
        <p:spPr>
          <a:xfrm>
            <a:off x="1071748" y="4122886"/>
            <a:ext cx="3086636" cy="2972316"/>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37160" tIns="68581" rIns="137160" bIns="68581" rtlCol="0" anchor="ctr"/>
          <a:lstStyle/>
          <a:p>
            <a:pPr algn="ctr" defTabSz="1371874"/>
            <a:endParaRPr lang="en-US" sz="2400" dirty="0">
              <a:solidFill>
                <a:srgbClr val="253232"/>
              </a:solidFill>
            </a:endParaRPr>
          </a:p>
        </p:txBody>
      </p:sp>
      <p:cxnSp>
        <p:nvCxnSpPr>
          <p:cNvPr id="57" name="Straight Connector 56"/>
          <p:cNvCxnSpPr/>
          <p:nvPr/>
        </p:nvCxnSpPr>
        <p:spPr>
          <a:xfrm>
            <a:off x="3429595" y="3773249"/>
            <a:ext cx="5144393"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3522540" y="7023751"/>
            <a:ext cx="5144393"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grpSp>
        <p:nvGrpSpPr>
          <p:cNvPr id="59" name="Group 58"/>
          <p:cNvGrpSpPr/>
          <p:nvPr/>
        </p:nvGrpSpPr>
        <p:grpSpPr>
          <a:xfrm>
            <a:off x="4344162" y="8385613"/>
            <a:ext cx="2425214" cy="417709"/>
            <a:chOff x="5867400" y="5588976"/>
            <a:chExt cx="1616529" cy="278424"/>
          </a:xfrm>
        </p:grpSpPr>
        <p:sp>
          <p:nvSpPr>
            <p:cNvPr id="60" name="Flowchart: Magnetic Disk 59"/>
            <p:cNvSpPr/>
            <p:nvPr/>
          </p:nvSpPr>
          <p:spPr>
            <a:xfrm>
              <a:off x="6797488" y="5588976"/>
              <a:ext cx="212912" cy="278424"/>
            </a:xfrm>
            <a:prstGeom prst="flowChartMagneticDisk">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endParaRPr lang="en-US" sz="2701">
                <a:solidFill>
                  <a:prstClr val="white"/>
                </a:solidFill>
              </a:endParaRPr>
            </a:p>
          </p:txBody>
        </p:sp>
        <p:sp>
          <p:nvSpPr>
            <p:cNvPr id="61" name="Flowchart: Magnetic Disk 60"/>
            <p:cNvSpPr/>
            <p:nvPr/>
          </p:nvSpPr>
          <p:spPr>
            <a:xfrm>
              <a:off x="7034252" y="5588976"/>
              <a:ext cx="212912" cy="278424"/>
            </a:xfrm>
            <a:prstGeom prst="flowChartMagneticDisk">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endParaRPr lang="en-US" sz="2701">
                <a:solidFill>
                  <a:prstClr val="white"/>
                </a:solidFill>
              </a:endParaRPr>
            </a:p>
          </p:txBody>
        </p:sp>
        <p:sp>
          <p:nvSpPr>
            <p:cNvPr id="62" name="Flowchart: Magnetic Disk 61"/>
            <p:cNvSpPr/>
            <p:nvPr/>
          </p:nvSpPr>
          <p:spPr>
            <a:xfrm>
              <a:off x="7271017" y="5588976"/>
              <a:ext cx="212912" cy="278424"/>
            </a:xfrm>
            <a:prstGeom prst="flowChartMagneticDisk">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endParaRPr lang="en-US" sz="2701">
                <a:solidFill>
                  <a:prstClr val="white"/>
                </a:solidFill>
              </a:endParaRPr>
            </a:p>
          </p:txBody>
        </p:sp>
        <p:sp>
          <p:nvSpPr>
            <p:cNvPr id="63" name="Flowchart: Magnetic Disk 62"/>
            <p:cNvSpPr/>
            <p:nvPr/>
          </p:nvSpPr>
          <p:spPr>
            <a:xfrm>
              <a:off x="5867400" y="5588976"/>
              <a:ext cx="212912" cy="278424"/>
            </a:xfrm>
            <a:prstGeom prst="flowChartMagneticDisk">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endParaRPr lang="en-US" sz="2701">
                <a:solidFill>
                  <a:prstClr val="white"/>
                </a:solidFill>
              </a:endParaRPr>
            </a:p>
          </p:txBody>
        </p:sp>
        <p:sp>
          <p:nvSpPr>
            <p:cNvPr id="64" name="Flowchart: Magnetic Disk 63"/>
            <p:cNvSpPr/>
            <p:nvPr/>
          </p:nvSpPr>
          <p:spPr>
            <a:xfrm>
              <a:off x="6104164" y="5588976"/>
              <a:ext cx="212912" cy="278424"/>
            </a:xfrm>
            <a:prstGeom prst="flowChartMagneticDisk">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endParaRPr lang="en-US" sz="2701">
                <a:solidFill>
                  <a:prstClr val="white"/>
                </a:solidFill>
              </a:endParaRPr>
            </a:p>
          </p:txBody>
        </p:sp>
        <p:sp>
          <p:nvSpPr>
            <p:cNvPr id="65" name="Flowchart: Magnetic Disk 64"/>
            <p:cNvSpPr/>
            <p:nvPr/>
          </p:nvSpPr>
          <p:spPr>
            <a:xfrm>
              <a:off x="6340929" y="5588976"/>
              <a:ext cx="212912" cy="278424"/>
            </a:xfrm>
            <a:prstGeom prst="flowChartMagneticDisk">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endParaRPr lang="en-US" sz="2701">
                <a:solidFill>
                  <a:prstClr val="white"/>
                </a:solidFill>
              </a:endParaRPr>
            </a:p>
          </p:txBody>
        </p:sp>
      </p:grpSp>
      <p:sp>
        <p:nvSpPr>
          <p:cNvPr id="66" name="Left Arrow Callout 65"/>
          <p:cNvSpPr/>
          <p:nvPr/>
        </p:nvSpPr>
        <p:spPr>
          <a:xfrm>
            <a:off x="7202155" y="4344850"/>
            <a:ext cx="5230134" cy="1828930"/>
          </a:xfrm>
          <a:prstGeom prst="leftArrowCallout">
            <a:avLst>
              <a:gd name="adj1" fmla="val 25000"/>
              <a:gd name="adj2" fmla="val 25000"/>
              <a:gd name="adj3" fmla="val 25000"/>
              <a:gd name="adj4" fmla="val 7454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r>
              <a:rPr lang="en-US" sz="2701" dirty="0">
                <a:solidFill>
                  <a:prstClr val="white"/>
                </a:solidFill>
              </a:rPr>
              <a:t>How to ensure services interact consistently, avoid dependency hell</a:t>
            </a:r>
          </a:p>
        </p:txBody>
      </p:sp>
      <p:sp>
        <p:nvSpPr>
          <p:cNvPr id="67" name="Left Arrow Callout 66"/>
          <p:cNvSpPr/>
          <p:nvPr/>
        </p:nvSpPr>
        <p:spPr>
          <a:xfrm>
            <a:off x="7202155" y="7660124"/>
            <a:ext cx="5273006" cy="1828930"/>
          </a:xfrm>
          <a:prstGeom prst="leftArrowCallout">
            <a:avLst>
              <a:gd name="adj1" fmla="val 25000"/>
              <a:gd name="adj2" fmla="val 25000"/>
              <a:gd name="adj3" fmla="val 25000"/>
              <a:gd name="adj4" fmla="val 7688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r>
              <a:rPr lang="en-US" sz="2701" dirty="0">
                <a:solidFill>
                  <a:prstClr val="white"/>
                </a:solidFill>
              </a:rPr>
              <a:t>How to migrate &amp; scale quickly, ensure compatibility</a:t>
            </a:r>
          </a:p>
        </p:txBody>
      </p:sp>
      <p:sp>
        <p:nvSpPr>
          <p:cNvPr id="68" name="Left Arrow Callout 67"/>
          <p:cNvSpPr/>
          <p:nvPr/>
        </p:nvSpPr>
        <p:spPr>
          <a:xfrm>
            <a:off x="12189360" y="6016966"/>
            <a:ext cx="5072943" cy="1828930"/>
          </a:xfrm>
          <a:prstGeom prst="leftArrowCallout">
            <a:avLst>
              <a:gd name="adj1" fmla="val 25000"/>
              <a:gd name="adj2" fmla="val 25000"/>
              <a:gd name="adj3" fmla="val 25000"/>
              <a:gd name="adj4" fmla="val 7399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r>
              <a:rPr lang="en-US" sz="2701" dirty="0">
                <a:solidFill>
                  <a:prstClr val="white"/>
                </a:solidFill>
              </a:rPr>
              <a:t>How to avoid n X n different </a:t>
            </a:r>
            <a:r>
              <a:rPr lang="en-US" sz="2701" dirty="0" err="1">
                <a:solidFill>
                  <a:prstClr val="white"/>
                </a:solidFill>
              </a:rPr>
              <a:t>configs</a:t>
            </a:r>
            <a:endParaRPr lang="en-US" sz="2701" dirty="0">
              <a:solidFill>
                <a:prstClr val="white"/>
              </a:solidFill>
            </a:endParaRPr>
          </a:p>
        </p:txBody>
      </p:sp>
      <p:sp>
        <p:nvSpPr>
          <p:cNvPr id="69" name="TextBox 68"/>
          <p:cNvSpPr txBox="1"/>
          <p:nvPr/>
        </p:nvSpPr>
        <p:spPr>
          <a:xfrm>
            <a:off x="871695" y="7560095"/>
            <a:ext cx="3015186" cy="2170466"/>
          </a:xfrm>
          <a:prstGeom prst="rect">
            <a:avLst/>
          </a:prstGeom>
          <a:noFill/>
        </p:spPr>
        <p:txBody>
          <a:bodyPr wrap="square" rtlCol="0">
            <a:spAutoFit/>
          </a:bodyPr>
          <a:lstStyle/>
          <a:p>
            <a:pPr algn="ctr" defTabSz="1371874"/>
            <a:r>
              <a:rPr lang="en-US" sz="2701" dirty="0">
                <a:solidFill>
                  <a:srgbClr val="253232"/>
                </a:solidFill>
              </a:rPr>
              <a:t>Running on any available set of physical resources</a:t>
            </a:r>
          </a:p>
          <a:p>
            <a:pPr algn="ctr" defTabSz="1371874"/>
            <a:r>
              <a:rPr lang="en-US" sz="2701" dirty="0">
                <a:solidFill>
                  <a:srgbClr val="253232"/>
                </a:solidFill>
              </a:rPr>
              <a:t>(public/private/</a:t>
            </a:r>
          </a:p>
          <a:p>
            <a:pPr algn="ctr" defTabSz="1371874"/>
            <a:r>
              <a:rPr lang="en-US" sz="2701" dirty="0">
                <a:solidFill>
                  <a:srgbClr val="253232"/>
                </a:solidFill>
              </a:rPr>
              <a:t>virtualized)</a:t>
            </a:r>
          </a:p>
        </p:txBody>
      </p:sp>
      <p:sp>
        <p:nvSpPr>
          <p:cNvPr id="70" name="TextBox 69"/>
          <p:cNvSpPr txBox="1"/>
          <p:nvPr/>
        </p:nvSpPr>
        <p:spPr>
          <a:xfrm>
            <a:off x="771659" y="4544910"/>
            <a:ext cx="3100926" cy="1754839"/>
          </a:xfrm>
          <a:prstGeom prst="rect">
            <a:avLst/>
          </a:prstGeom>
          <a:noFill/>
        </p:spPr>
        <p:txBody>
          <a:bodyPr wrap="square" rtlCol="0">
            <a:spAutoFit/>
          </a:bodyPr>
          <a:lstStyle/>
          <a:p>
            <a:pPr algn="ctr" defTabSz="1371874"/>
            <a:r>
              <a:rPr lang="en-US" sz="2701" dirty="0">
                <a:solidFill>
                  <a:srgbClr val="253232"/>
                </a:solidFill>
              </a:rPr>
              <a:t>Assembled by developers using best available  services</a:t>
            </a:r>
          </a:p>
        </p:txBody>
      </p:sp>
      <p:sp>
        <p:nvSpPr>
          <p:cNvPr id="71" name="TextBox 70"/>
          <p:cNvSpPr txBox="1"/>
          <p:nvPr/>
        </p:nvSpPr>
        <p:spPr>
          <a:xfrm>
            <a:off x="628767" y="2472866"/>
            <a:ext cx="3358145" cy="923586"/>
          </a:xfrm>
          <a:prstGeom prst="rect">
            <a:avLst/>
          </a:prstGeom>
          <a:noFill/>
        </p:spPr>
        <p:txBody>
          <a:bodyPr wrap="square" rtlCol="0">
            <a:spAutoFit/>
          </a:bodyPr>
          <a:lstStyle/>
          <a:p>
            <a:pPr algn="ctr" defTabSz="1371874"/>
            <a:r>
              <a:rPr lang="en-US" sz="2701" dirty="0">
                <a:solidFill>
                  <a:srgbClr val="253232"/>
                </a:solidFill>
              </a:rPr>
              <a:t>Thin app on mobile, tablet</a:t>
            </a:r>
          </a:p>
        </p:txBody>
      </p:sp>
      <p:sp>
        <p:nvSpPr>
          <p:cNvPr id="72" name="TextBox 71"/>
          <p:cNvSpPr txBox="1"/>
          <p:nvPr/>
        </p:nvSpPr>
        <p:spPr>
          <a:xfrm>
            <a:off x="4918756" y="2062577"/>
            <a:ext cx="1367041" cy="784960"/>
          </a:xfrm>
          <a:prstGeom prst="rect">
            <a:avLst/>
          </a:prstGeom>
          <a:noFill/>
        </p:spPr>
        <p:txBody>
          <a:bodyPr wrap="none" lIns="137160" tIns="68581" rIns="137160" bIns="68581" rtlCol="0">
            <a:spAutoFit/>
          </a:bodyPr>
          <a:lstStyle/>
          <a:p>
            <a:pPr defTabSz="1371874"/>
            <a:r>
              <a:rPr lang="en-US" sz="4201" dirty="0">
                <a:solidFill>
                  <a:srgbClr val="394D54"/>
                </a:solidFill>
              </a:rPr>
              <a:t>2015</a:t>
            </a:r>
          </a:p>
        </p:txBody>
      </p:sp>
    </p:spTree>
    <p:extLst>
      <p:ext uri="{BB962C8B-B14F-4D97-AF65-F5344CB8AC3E}">
        <p14:creationId xmlns:p14="http://schemas.microsoft.com/office/powerpoint/2010/main" val="3895073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7936677" y="1594634"/>
            <a:ext cx="2323284" cy="7295336"/>
          </a:xfrm>
          <a:prstGeom prst="rect">
            <a:avLst/>
          </a:prstGeom>
        </p:spPr>
      </p:pic>
      <p:sp>
        <p:nvSpPr>
          <p:cNvPr id="16" name="TextBox 15"/>
          <p:cNvSpPr txBox="1"/>
          <p:nvPr/>
        </p:nvSpPr>
        <p:spPr>
          <a:xfrm>
            <a:off x="4537074" y="5392150"/>
            <a:ext cx="9289032" cy="1015663"/>
          </a:xfrm>
          <a:prstGeom prst="rect">
            <a:avLst/>
          </a:prstGeom>
          <a:noFill/>
        </p:spPr>
        <p:txBody>
          <a:bodyPr wrap="square" rtlCol="0">
            <a:spAutoFit/>
          </a:bodyPr>
          <a:lstStyle/>
          <a:p>
            <a:pPr algn="ctr"/>
            <a:r>
              <a:rPr lang="tr-TR" sz="6000" dirty="0">
                <a:solidFill>
                  <a:schemeClr val="accent5">
                    <a:lumMod val="75000"/>
                  </a:schemeClr>
                </a:solidFill>
                <a:latin typeface="Novecento sans wide Book" pitchFamily="50" charset="-94"/>
              </a:rPr>
              <a:t>Thank You For L</a:t>
            </a:r>
            <a:r>
              <a:rPr lang="en-US" sz="6000" dirty="0">
                <a:solidFill>
                  <a:schemeClr val="accent5">
                    <a:lumMod val="75000"/>
                  </a:schemeClr>
                </a:solidFill>
                <a:latin typeface="Novecento sans wide Book" pitchFamily="50" charset="-94"/>
              </a:rPr>
              <a:t>i</a:t>
            </a:r>
            <a:r>
              <a:rPr lang="tr-TR" sz="6000" dirty="0">
                <a:solidFill>
                  <a:schemeClr val="accent5">
                    <a:lumMod val="75000"/>
                  </a:schemeClr>
                </a:solidFill>
                <a:latin typeface="Novecento sans wide Book" pitchFamily="50" charset="-94"/>
              </a:rPr>
              <a:t>sten</a:t>
            </a:r>
            <a:r>
              <a:rPr lang="en-US" sz="6000" dirty="0">
                <a:solidFill>
                  <a:schemeClr val="accent5">
                    <a:lumMod val="75000"/>
                  </a:schemeClr>
                </a:solidFill>
                <a:latin typeface="Novecento sans wide Book" pitchFamily="50" charset="-94"/>
              </a:rPr>
              <a:t>i</a:t>
            </a:r>
            <a:r>
              <a:rPr lang="tr-TR" sz="6000" dirty="0">
                <a:solidFill>
                  <a:schemeClr val="accent5">
                    <a:lumMod val="75000"/>
                  </a:schemeClr>
                </a:solidFill>
                <a:latin typeface="Novecento sans wide Book" pitchFamily="50" charset="-94"/>
              </a:rPr>
              <a:t>ng</a:t>
            </a:r>
          </a:p>
        </p:txBody>
      </p:sp>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63211" y="2155376"/>
            <a:ext cx="4036759" cy="3124411"/>
          </a:xfrm>
          <a:prstGeom prst="rect">
            <a:avLst/>
          </a:prstGeom>
        </p:spPr>
      </p:pic>
    </p:spTree>
    <p:extLst>
      <p:ext uri="{BB962C8B-B14F-4D97-AF65-F5344CB8AC3E}">
        <p14:creationId xmlns:p14="http://schemas.microsoft.com/office/powerpoint/2010/main" val="1762867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4970211" y="96667"/>
            <a:ext cx="8136904" cy="861774"/>
          </a:xfrm>
          <a:prstGeom prst="rect">
            <a:avLst/>
          </a:prstGeom>
          <a:noFill/>
        </p:spPr>
        <p:txBody>
          <a:bodyPr wrap="square" rtlCol="0">
            <a:spAutoFit/>
          </a:bodyPr>
          <a:lstStyle/>
          <a:p>
            <a:pPr algn="ctr"/>
            <a:r>
              <a:rPr lang="tr-TR" sz="5000" dirty="0">
                <a:solidFill>
                  <a:schemeClr val="accent5">
                    <a:lumMod val="75000"/>
                  </a:schemeClr>
                </a:solidFill>
                <a:latin typeface="Novecento sans wide Book" pitchFamily="50" charset="-94"/>
              </a:rPr>
              <a:t>The Challenge</a:t>
            </a: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16969555" y="8601470"/>
            <a:ext cx="825397" cy="2592288"/>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a:off x="8454536" y="-3240626"/>
            <a:ext cx="1168254" cy="9003175"/>
          </a:xfrm>
          <a:prstGeom prst="rect">
            <a:avLst/>
          </a:prstGeom>
        </p:spPr>
      </p:pic>
      <p:sp>
        <p:nvSpPr>
          <p:cNvPr id="32" name="Line 1"/>
          <p:cNvSpPr>
            <a:spLocks noChangeShapeType="1"/>
          </p:cNvSpPr>
          <p:nvPr/>
        </p:nvSpPr>
        <p:spPr bwMode="auto">
          <a:xfrm>
            <a:off x="833359" y="6175582"/>
            <a:ext cx="16185786" cy="1193"/>
          </a:xfrm>
          <a:prstGeom prst="line">
            <a:avLst/>
          </a:prstGeom>
          <a:noFill/>
          <a:ln w="63500" cap="flat">
            <a:solidFill>
              <a:schemeClr val="tx1"/>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pPr defTabSz="1371874"/>
            <a:endParaRPr lang="en-US" sz="600">
              <a:solidFill>
                <a:srgbClr val="394D54"/>
              </a:solidFill>
            </a:endParaRPr>
          </a:p>
        </p:txBody>
      </p:sp>
      <p:sp>
        <p:nvSpPr>
          <p:cNvPr id="33" name="Rectangle 2"/>
          <p:cNvSpPr>
            <a:spLocks/>
          </p:cNvSpPr>
          <p:nvPr/>
        </p:nvSpPr>
        <p:spPr bwMode="auto">
          <a:xfrm>
            <a:off x="3246028" y="2461292"/>
            <a:ext cx="2135200" cy="415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defTabSz="1371874"/>
            <a:r>
              <a:rPr lang="en-US" sz="2701" dirty="0">
                <a:solidFill>
                  <a:srgbClr val="394D54"/>
                </a:solidFill>
                <a:ea typeface="Gill Sans" charset="0"/>
                <a:cs typeface="Gill Sans" charset="0"/>
              </a:rPr>
              <a:t>Static website</a:t>
            </a:r>
          </a:p>
        </p:txBody>
      </p:sp>
      <p:sp>
        <p:nvSpPr>
          <p:cNvPr id="34" name="Rectangle 3"/>
          <p:cNvSpPr>
            <a:spLocks/>
          </p:cNvSpPr>
          <p:nvPr/>
        </p:nvSpPr>
        <p:spPr bwMode="auto">
          <a:xfrm>
            <a:off x="8484642" y="3713008"/>
            <a:ext cx="2167388" cy="415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defTabSz="1371874"/>
            <a:r>
              <a:rPr lang="en-US" sz="2701">
                <a:solidFill>
                  <a:srgbClr val="394D54"/>
                </a:solidFill>
                <a:ea typeface="Gill Sans" charset="0"/>
                <a:cs typeface="Gill Sans" charset="0"/>
              </a:rPr>
              <a:t>Web frontend </a:t>
            </a:r>
          </a:p>
        </p:txBody>
      </p:sp>
      <p:sp>
        <p:nvSpPr>
          <p:cNvPr id="35" name="Rectangle 4"/>
          <p:cNvSpPr>
            <a:spLocks/>
          </p:cNvSpPr>
          <p:nvPr/>
        </p:nvSpPr>
        <p:spPr bwMode="auto">
          <a:xfrm>
            <a:off x="7927095" y="1932983"/>
            <a:ext cx="1308050" cy="415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defTabSz="1371874"/>
            <a:r>
              <a:rPr lang="en-US" sz="2701">
                <a:solidFill>
                  <a:srgbClr val="394D54"/>
                </a:solidFill>
                <a:ea typeface="Gill Sans" charset="0"/>
                <a:cs typeface="Gill Sans" charset="0"/>
              </a:rPr>
              <a:t>User DB</a:t>
            </a:r>
          </a:p>
        </p:txBody>
      </p:sp>
      <p:sp>
        <p:nvSpPr>
          <p:cNvPr id="36" name="Rectangle 5"/>
          <p:cNvSpPr>
            <a:spLocks/>
          </p:cNvSpPr>
          <p:nvPr/>
        </p:nvSpPr>
        <p:spPr bwMode="auto">
          <a:xfrm>
            <a:off x="11073982" y="2561713"/>
            <a:ext cx="1038746" cy="415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defTabSz="1371874"/>
            <a:r>
              <a:rPr lang="en-US" sz="2701" dirty="0">
                <a:solidFill>
                  <a:srgbClr val="394D54"/>
                </a:solidFill>
                <a:ea typeface="Gill Sans" charset="0"/>
                <a:cs typeface="Gill Sans" charset="0"/>
              </a:rPr>
              <a:t>Queue</a:t>
            </a:r>
          </a:p>
        </p:txBody>
      </p:sp>
      <p:sp>
        <p:nvSpPr>
          <p:cNvPr id="37" name="Rectangle 6"/>
          <p:cNvSpPr>
            <a:spLocks/>
          </p:cNvSpPr>
          <p:nvPr/>
        </p:nvSpPr>
        <p:spPr bwMode="auto">
          <a:xfrm>
            <a:off x="13141188" y="2566350"/>
            <a:ext cx="1962076" cy="415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defTabSz="1371874"/>
            <a:r>
              <a:rPr lang="en-US" sz="2701" dirty="0">
                <a:solidFill>
                  <a:srgbClr val="394D54"/>
                </a:solidFill>
                <a:ea typeface="Gill Sans" charset="0"/>
                <a:cs typeface="Gill Sans" charset="0"/>
              </a:rPr>
              <a:t>Analytics DB</a:t>
            </a:r>
          </a:p>
        </p:txBody>
      </p:sp>
      <p:sp>
        <p:nvSpPr>
          <p:cNvPr id="38" name="Rectangle 7"/>
          <p:cNvSpPr>
            <a:spLocks/>
          </p:cNvSpPr>
          <p:nvPr/>
        </p:nvSpPr>
        <p:spPr bwMode="auto">
          <a:xfrm>
            <a:off x="2796149" y="3903156"/>
            <a:ext cx="3154710" cy="415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defTabSz="1371874"/>
            <a:r>
              <a:rPr lang="en-US" sz="2701" dirty="0">
                <a:solidFill>
                  <a:srgbClr val="394D54"/>
                </a:solidFill>
                <a:ea typeface="Gill Sans" charset="0"/>
                <a:cs typeface="Gill Sans" charset="0"/>
              </a:rPr>
              <a:t>Background workers</a:t>
            </a:r>
          </a:p>
        </p:txBody>
      </p:sp>
      <p:sp>
        <p:nvSpPr>
          <p:cNvPr id="39" name="Rectangle 8"/>
          <p:cNvSpPr>
            <a:spLocks/>
          </p:cNvSpPr>
          <p:nvPr/>
        </p:nvSpPr>
        <p:spPr bwMode="auto">
          <a:xfrm>
            <a:off x="12622556" y="4634066"/>
            <a:ext cx="1981312" cy="415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defTabSz="1371874"/>
            <a:r>
              <a:rPr lang="en-US" sz="2701" dirty="0">
                <a:solidFill>
                  <a:srgbClr val="394D54"/>
                </a:solidFill>
                <a:ea typeface="Gill Sans" charset="0"/>
                <a:cs typeface="Gill Sans" charset="0"/>
              </a:rPr>
              <a:t>API endpoint</a:t>
            </a:r>
          </a:p>
        </p:txBody>
      </p:sp>
      <p:sp>
        <p:nvSpPr>
          <p:cNvPr id="40" name="Rectangle 9"/>
          <p:cNvSpPr>
            <a:spLocks/>
          </p:cNvSpPr>
          <p:nvPr/>
        </p:nvSpPr>
        <p:spPr bwMode="auto">
          <a:xfrm>
            <a:off x="1611426" y="2763110"/>
            <a:ext cx="4982441" cy="819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lvl1pPr algn="l">
              <a:tabLst>
                <a:tab pos="1282700" algn="l"/>
              </a:tabLst>
              <a:defRPr sz="1200">
                <a:solidFill>
                  <a:schemeClr val="tx1"/>
                </a:solidFill>
                <a:latin typeface="Gill Sans" charset="0"/>
              </a:defRPr>
            </a:lvl1pPr>
            <a:lvl2pPr algn="l">
              <a:tabLst>
                <a:tab pos="1282700" algn="l"/>
              </a:tabLst>
              <a:defRPr sz="1200">
                <a:solidFill>
                  <a:schemeClr val="tx1"/>
                </a:solidFill>
                <a:latin typeface="Gill Sans" charset="0"/>
              </a:defRPr>
            </a:lvl2pPr>
            <a:lvl3pPr algn="l">
              <a:tabLst>
                <a:tab pos="1282700" algn="l"/>
              </a:tabLst>
              <a:defRPr sz="1200">
                <a:solidFill>
                  <a:schemeClr val="tx1"/>
                </a:solidFill>
                <a:latin typeface="Gill Sans" charset="0"/>
              </a:defRPr>
            </a:lvl3pPr>
            <a:lvl4pPr algn="l">
              <a:tabLst>
                <a:tab pos="1282700" algn="l"/>
              </a:tabLst>
              <a:defRPr sz="1200">
                <a:solidFill>
                  <a:schemeClr val="tx1"/>
                </a:solidFill>
                <a:latin typeface="Gill Sans" charset="0"/>
              </a:defRPr>
            </a:lvl4pPr>
            <a:lvl5pPr algn="l">
              <a:tabLst>
                <a:tab pos="1282700" algn="l"/>
              </a:tabLst>
              <a:defRPr sz="1200">
                <a:solidFill>
                  <a:schemeClr val="tx1"/>
                </a:solidFill>
                <a:latin typeface="Gill Sans" charset="0"/>
              </a:defRPr>
            </a:lvl5pPr>
            <a:lvl6pPr fontAlgn="base">
              <a:spcBef>
                <a:spcPct val="0"/>
              </a:spcBef>
              <a:spcAft>
                <a:spcPct val="0"/>
              </a:spcAft>
              <a:tabLst>
                <a:tab pos="1282700" algn="l"/>
              </a:tabLst>
              <a:defRPr sz="1200">
                <a:solidFill>
                  <a:schemeClr val="tx1"/>
                </a:solidFill>
                <a:latin typeface="Gill Sans" charset="0"/>
              </a:defRPr>
            </a:lvl6pPr>
            <a:lvl7pPr fontAlgn="base">
              <a:spcBef>
                <a:spcPct val="0"/>
              </a:spcBef>
              <a:spcAft>
                <a:spcPct val="0"/>
              </a:spcAft>
              <a:tabLst>
                <a:tab pos="1282700" algn="l"/>
              </a:tabLst>
              <a:defRPr sz="1200">
                <a:solidFill>
                  <a:schemeClr val="tx1"/>
                </a:solidFill>
                <a:latin typeface="Gill Sans" charset="0"/>
              </a:defRPr>
            </a:lvl7pPr>
            <a:lvl8pPr fontAlgn="base">
              <a:spcBef>
                <a:spcPct val="0"/>
              </a:spcBef>
              <a:spcAft>
                <a:spcPct val="0"/>
              </a:spcAft>
              <a:tabLst>
                <a:tab pos="1282700" algn="l"/>
              </a:tabLst>
              <a:defRPr sz="1200">
                <a:solidFill>
                  <a:schemeClr val="tx1"/>
                </a:solidFill>
                <a:latin typeface="Gill Sans" charset="0"/>
              </a:defRPr>
            </a:lvl8pPr>
            <a:lvl9pPr fontAlgn="base">
              <a:spcBef>
                <a:spcPct val="0"/>
              </a:spcBef>
              <a:spcAft>
                <a:spcPct val="0"/>
              </a:spcAft>
              <a:tabLst>
                <a:tab pos="1282700" algn="l"/>
              </a:tabLst>
              <a:defRPr sz="1200">
                <a:solidFill>
                  <a:schemeClr val="tx1"/>
                </a:solidFill>
                <a:latin typeface="Gill Sans" charset="0"/>
              </a:defRPr>
            </a:lvl9pPr>
          </a:lstStyle>
          <a:p>
            <a:pPr algn="ctr" defTabSz="1371874"/>
            <a:r>
              <a:rPr lang="en-US" sz="1577" dirty="0" err="1">
                <a:solidFill>
                  <a:srgbClr val="282828"/>
                </a:solidFill>
                <a:ea typeface="Gill Sans" charset="0"/>
                <a:cs typeface="Gill Sans" charset="0"/>
              </a:rPr>
              <a:t>nginx</a:t>
            </a:r>
            <a:r>
              <a:rPr lang="en-US" sz="1577" dirty="0">
                <a:solidFill>
                  <a:srgbClr val="282828"/>
                </a:solidFill>
                <a:ea typeface="Gill Sans" charset="0"/>
                <a:cs typeface="Gill Sans" charset="0"/>
              </a:rPr>
              <a:t> 1.5 + </a:t>
            </a:r>
            <a:r>
              <a:rPr lang="en-US" sz="1577" dirty="0" err="1">
                <a:solidFill>
                  <a:srgbClr val="282828"/>
                </a:solidFill>
                <a:ea typeface="Gill Sans" charset="0"/>
                <a:cs typeface="Gill Sans" charset="0"/>
              </a:rPr>
              <a:t>modsecurity</a:t>
            </a:r>
            <a:r>
              <a:rPr lang="en-US" sz="1577" dirty="0">
                <a:solidFill>
                  <a:srgbClr val="282828"/>
                </a:solidFill>
                <a:ea typeface="Gill Sans" charset="0"/>
                <a:cs typeface="Gill Sans" charset="0"/>
              </a:rPr>
              <a:t> + </a:t>
            </a:r>
            <a:r>
              <a:rPr lang="en-US" sz="1577" dirty="0" err="1">
                <a:solidFill>
                  <a:srgbClr val="282828"/>
                </a:solidFill>
                <a:ea typeface="Gill Sans" charset="0"/>
                <a:cs typeface="Gill Sans" charset="0"/>
              </a:rPr>
              <a:t>openssl</a:t>
            </a:r>
            <a:r>
              <a:rPr lang="en-US" sz="1577" dirty="0">
                <a:solidFill>
                  <a:srgbClr val="282828"/>
                </a:solidFill>
                <a:ea typeface="Gill Sans" charset="0"/>
                <a:cs typeface="Gill Sans" charset="0"/>
              </a:rPr>
              <a:t> + bootstrap 2</a:t>
            </a:r>
          </a:p>
        </p:txBody>
      </p:sp>
      <p:sp>
        <p:nvSpPr>
          <p:cNvPr id="41" name="Rectangle 10"/>
          <p:cNvSpPr>
            <a:spLocks/>
          </p:cNvSpPr>
          <p:nvPr/>
        </p:nvSpPr>
        <p:spPr bwMode="auto">
          <a:xfrm>
            <a:off x="7462518" y="2520553"/>
            <a:ext cx="2043829" cy="2426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tabLst>
                <a:tab pos="1282700" algn="l"/>
              </a:tabLst>
              <a:defRPr sz="1200">
                <a:solidFill>
                  <a:schemeClr val="tx1"/>
                </a:solidFill>
                <a:latin typeface="Gill Sans" charset="0"/>
              </a:defRPr>
            </a:lvl1pPr>
            <a:lvl2pPr algn="l">
              <a:tabLst>
                <a:tab pos="1282700" algn="l"/>
              </a:tabLst>
              <a:defRPr sz="1200">
                <a:solidFill>
                  <a:schemeClr val="tx1"/>
                </a:solidFill>
                <a:latin typeface="Gill Sans" charset="0"/>
              </a:defRPr>
            </a:lvl2pPr>
            <a:lvl3pPr algn="l">
              <a:tabLst>
                <a:tab pos="1282700" algn="l"/>
              </a:tabLst>
              <a:defRPr sz="1200">
                <a:solidFill>
                  <a:schemeClr val="tx1"/>
                </a:solidFill>
                <a:latin typeface="Gill Sans" charset="0"/>
              </a:defRPr>
            </a:lvl3pPr>
            <a:lvl4pPr algn="l">
              <a:tabLst>
                <a:tab pos="1282700" algn="l"/>
              </a:tabLst>
              <a:defRPr sz="1200">
                <a:solidFill>
                  <a:schemeClr val="tx1"/>
                </a:solidFill>
                <a:latin typeface="Gill Sans" charset="0"/>
              </a:defRPr>
            </a:lvl4pPr>
            <a:lvl5pPr algn="l">
              <a:tabLst>
                <a:tab pos="1282700" algn="l"/>
              </a:tabLst>
              <a:defRPr sz="1200">
                <a:solidFill>
                  <a:schemeClr val="tx1"/>
                </a:solidFill>
                <a:latin typeface="Gill Sans" charset="0"/>
              </a:defRPr>
            </a:lvl5pPr>
            <a:lvl6pPr fontAlgn="base">
              <a:spcBef>
                <a:spcPct val="0"/>
              </a:spcBef>
              <a:spcAft>
                <a:spcPct val="0"/>
              </a:spcAft>
              <a:tabLst>
                <a:tab pos="1282700" algn="l"/>
              </a:tabLst>
              <a:defRPr sz="1200">
                <a:solidFill>
                  <a:schemeClr val="tx1"/>
                </a:solidFill>
                <a:latin typeface="Gill Sans" charset="0"/>
              </a:defRPr>
            </a:lvl6pPr>
            <a:lvl7pPr fontAlgn="base">
              <a:spcBef>
                <a:spcPct val="0"/>
              </a:spcBef>
              <a:spcAft>
                <a:spcPct val="0"/>
              </a:spcAft>
              <a:tabLst>
                <a:tab pos="1282700" algn="l"/>
              </a:tabLst>
              <a:defRPr sz="1200">
                <a:solidFill>
                  <a:schemeClr val="tx1"/>
                </a:solidFill>
                <a:latin typeface="Gill Sans" charset="0"/>
              </a:defRPr>
            </a:lvl7pPr>
            <a:lvl8pPr fontAlgn="base">
              <a:spcBef>
                <a:spcPct val="0"/>
              </a:spcBef>
              <a:spcAft>
                <a:spcPct val="0"/>
              </a:spcAft>
              <a:tabLst>
                <a:tab pos="1282700" algn="l"/>
              </a:tabLst>
              <a:defRPr sz="1200">
                <a:solidFill>
                  <a:schemeClr val="tx1"/>
                </a:solidFill>
                <a:latin typeface="Gill Sans" charset="0"/>
              </a:defRPr>
            </a:lvl8pPr>
            <a:lvl9pPr fontAlgn="base">
              <a:spcBef>
                <a:spcPct val="0"/>
              </a:spcBef>
              <a:spcAft>
                <a:spcPct val="0"/>
              </a:spcAft>
              <a:tabLst>
                <a:tab pos="1282700" algn="l"/>
              </a:tabLst>
              <a:defRPr sz="1200">
                <a:solidFill>
                  <a:schemeClr val="tx1"/>
                </a:solidFill>
                <a:latin typeface="Gill Sans" charset="0"/>
              </a:defRPr>
            </a:lvl9pPr>
          </a:lstStyle>
          <a:p>
            <a:pPr algn="ctr" defTabSz="1371874"/>
            <a:r>
              <a:rPr lang="en-US" sz="1577" dirty="0" err="1">
                <a:solidFill>
                  <a:srgbClr val="282828"/>
                </a:solidFill>
                <a:ea typeface="Gill Sans" charset="0"/>
                <a:cs typeface="Gill Sans" charset="0"/>
              </a:rPr>
              <a:t>postgresql</a:t>
            </a:r>
            <a:r>
              <a:rPr lang="en-US" sz="1577" dirty="0">
                <a:solidFill>
                  <a:srgbClr val="282828"/>
                </a:solidFill>
                <a:ea typeface="Gill Sans" charset="0"/>
                <a:cs typeface="Gill Sans" charset="0"/>
              </a:rPr>
              <a:t> + pgv8 + v8</a:t>
            </a:r>
          </a:p>
        </p:txBody>
      </p:sp>
      <p:sp>
        <p:nvSpPr>
          <p:cNvPr id="42" name="Rectangle 11"/>
          <p:cNvSpPr>
            <a:spLocks/>
          </p:cNvSpPr>
          <p:nvPr/>
        </p:nvSpPr>
        <p:spPr bwMode="auto">
          <a:xfrm>
            <a:off x="12934977" y="3079922"/>
            <a:ext cx="3004027" cy="2426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tabLst>
                <a:tab pos="1282700" algn="l"/>
              </a:tabLst>
              <a:defRPr sz="1200">
                <a:solidFill>
                  <a:schemeClr val="tx1"/>
                </a:solidFill>
                <a:latin typeface="Gill Sans" charset="0"/>
              </a:defRPr>
            </a:lvl1pPr>
            <a:lvl2pPr algn="l">
              <a:tabLst>
                <a:tab pos="1282700" algn="l"/>
              </a:tabLst>
              <a:defRPr sz="1200">
                <a:solidFill>
                  <a:schemeClr val="tx1"/>
                </a:solidFill>
                <a:latin typeface="Gill Sans" charset="0"/>
              </a:defRPr>
            </a:lvl2pPr>
            <a:lvl3pPr algn="l">
              <a:tabLst>
                <a:tab pos="1282700" algn="l"/>
              </a:tabLst>
              <a:defRPr sz="1200">
                <a:solidFill>
                  <a:schemeClr val="tx1"/>
                </a:solidFill>
                <a:latin typeface="Gill Sans" charset="0"/>
              </a:defRPr>
            </a:lvl3pPr>
            <a:lvl4pPr algn="l">
              <a:tabLst>
                <a:tab pos="1282700" algn="l"/>
              </a:tabLst>
              <a:defRPr sz="1200">
                <a:solidFill>
                  <a:schemeClr val="tx1"/>
                </a:solidFill>
                <a:latin typeface="Gill Sans" charset="0"/>
              </a:defRPr>
            </a:lvl4pPr>
            <a:lvl5pPr algn="l">
              <a:tabLst>
                <a:tab pos="1282700" algn="l"/>
              </a:tabLst>
              <a:defRPr sz="1200">
                <a:solidFill>
                  <a:schemeClr val="tx1"/>
                </a:solidFill>
                <a:latin typeface="Gill Sans" charset="0"/>
              </a:defRPr>
            </a:lvl5pPr>
            <a:lvl6pPr fontAlgn="base">
              <a:spcBef>
                <a:spcPct val="0"/>
              </a:spcBef>
              <a:spcAft>
                <a:spcPct val="0"/>
              </a:spcAft>
              <a:tabLst>
                <a:tab pos="1282700" algn="l"/>
              </a:tabLst>
              <a:defRPr sz="1200">
                <a:solidFill>
                  <a:schemeClr val="tx1"/>
                </a:solidFill>
                <a:latin typeface="Gill Sans" charset="0"/>
              </a:defRPr>
            </a:lvl6pPr>
            <a:lvl7pPr fontAlgn="base">
              <a:spcBef>
                <a:spcPct val="0"/>
              </a:spcBef>
              <a:spcAft>
                <a:spcPct val="0"/>
              </a:spcAft>
              <a:tabLst>
                <a:tab pos="1282700" algn="l"/>
              </a:tabLst>
              <a:defRPr sz="1200">
                <a:solidFill>
                  <a:schemeClr val="tx1"/>
                </a:solidFill>
                <a:latin typeface="Gill Sans" charset="0"/>
              </a:defRPr>
            </a:lvl7pPr>
            <a:lvl8pPr fontAlgn="base">
              <a:spcBef>
                <a:spcPct val="0"/>
              </a:spcBef>
              <a:spcAft>
                <a:spcPct val="0"/>
              </a:spcAft>
              <a:tabLst>
                <a:tab pos="1282700" algn="l"/>
              </a:tabLst>
              <a:defRPr sz="1200">
                <a:solidFill>
                  <a:schemeClr val="tx1"/>
                </a:solidFill>
                <a:latin typeface="Gill Sans" charset="0"/>
              </a:defRPr>
            </a:lvl8pPr>
            <a:lvl9pPr fontAlgn="base">
              <a:spcBef>
                <a:spcPct val="0"/>
              </a:spcBef>
              <a:spcAft>
                <a:spcPct val="0"/>
              </a:spcAft>
              <a:tabLst>
                <a:tab pos="1282700" algn="l"/>
              </a:tabLst>
              <a:defRPr sz="1200">
                <a:solidFill>
                  <a:schemeClr val="tx1"/>
                </a:solidFill>
                <a:latin typeface="Gill Sans" charset="0"/>
              </a:defRPr>
            </a:lvl9pPr>
          </a:lstStyle>
          <a:p>
            <a:pPr algn="ctr" defTabSz="1371874"/>
            <a:r>
              <a:rPr lang="en-US" sz="1577" dirty="0" err="1">
                <a:solidFill>
                  <a:srgbClr val="282828"/>
                </a:solidFill>
                <a:ea typeface="Gill Sans" charset="0"/>
                <a:cs typeface="Gill Sans" charset="0"/>
              </a:rPr>
              <a:t>hadoop</a:t>
            </a:r>
            <a:r>
              <a:rPr lang="en-US" sz="1577" dirty="0">
                <a:solidFill>
                  <a:srgbClr val="282828"/>
                </a:solidFill>
                <a:ea typeface="Gill Sans" charset="0"/>
                <a:cs typeface="Gill Sans" charset="0"/>
              </a:rPr>
              <a:t> + hive + thrift + </a:t>
            </a:r>
            <a:r>
              <a:rPr lang="en-US" sz="1577" dirty="0" err="1">
                <a:solidFill>
                  <a:srgbClr val="282828"/>
                </a:solidFill>
                <a:ea typeface="Gill Sans" charset="0"/>
                <a:cs typeface="Gill Sans" charset="0"/>
              </a:rPr>
              <a:t>OpenJDK</a:t>
            </a:r>
            <a:endParaRPr lang="en-US" sz="1577" dirty="0">
              <a:solidFill>
                <a:srgbClr val="282828"/>
              </a:solidFill>
              <a:ea typeface="Gill Sans" charset="0"/>
              <a:cs typeface="Gill Sans" charset="0"/>
            </a:endParaRPr>
          </a:p>
        </p:txBody>
      </p:sp>
      <p:sp>
        <p:nvSpPr>
          <p:cNvPr id="43" name="Rectangle 12"/>
          <p:cNvSpPr>
            <a:spLocks/>
          </p:cNvSpPr>
          <p:nvPr/>
        </p:nvSpPr>
        <p:spPr bwMode="auto">
          <a:xfrm>
            <a:off x="7075923" y="4231719"/>
            <a:ext cx="4982441" cy="4477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lvl1pPr algn="l">
              <a:tabLst>
                <a:tab pos="1282700" algn="l"/>
              </a:tabLst>
              <a:defRPr sz="1200">
                <a:solidFill>
                  <a:schemeClr val="tx1"/>
                </a:solidFill>
                <a:latin typeface="Gill Sans" charset="0"/>
              </a:defRPr>
            </a:lvl1pPr>
            <a:lvl2pPr algn="l">
              <a:tabLst>
                <a:tab pos="1282700" algn="l"/>
              </a:tabLst>
              <a:defRPr sz="1200">
                <a:solidFill>
                  <a:schemeClr val="tx1"/>
                </a:solidFill>
                <a:latin typeface="Gill Sans" charset="0"/>
              </a:defRPr>
            </a:lvl2pPr>
            <a:lvl3pPr algn="l">
              <a:tabLst>
                <a:tab pos="1282700" algn="l"/>
              </a:tabLst>
              <a:defRPr sz="1200">
                <a:solidFill>
                  <a:schemeClr val="tx1"/>
                </a:solidFill>
                <a:latin typeface="Gill Sans" charset="0"/>
              </a:defRPr>
            </a:lvl3pPr>
            <a:lvl4pPr algn="l">
              <a:tabLst>
                <a:tab pos="1282700" algn="l"/>
              </a:tabLst>
              <a:defRPr sz="1200">
                <a:solidFill>
                  <a:schemeClr val="tx1"/>
                </a:solidFill>
                <a:latin typeface="Gill Sans" charset="0"/>
              </a:defRPr>
            </a:lvl4pPr>
            <a:lvl5pPr algn="l">
              <a:tabLst>
                <a:tab pos="1282700" algn="l"/>
              </a:tabLst>
              <a:defRPr sz="1200">
                <a:solidFill>
                  <a:schemeClr val="tx1"/>
                </a:solidFill>
                <a:latin typeface="Gill Sans" charset="0"/>
              </a:defRPr>
            </a:lvl5pPr>
            <a:lvl6pPr fontAlgn="base">
              <a:spcBef>
                <a:spcPct val="0"/>
              </a:spcBef>
              <a:spcAft>
                <a:spcPct val="0"/>
              </a:spcAft>
              <a:tabLst>
                <a:tab pos="1282700" algn="l"/>
              </a:tabLst>
              <a:defRPr sz="1200">
                <a:solidFill>
                  <a:schemeClr val="tx1"/>
                </a:solidFill>
                <a:latin typeface="Gill Sans" charset="0"/>
              </a:defRPr>
            </a:lvl6pPr>
            <a:lvl7pPr fontAlgn="base">
              <a:spcBef>
                <a:spcPct val="0"/>
              </a:spcBef>
              <a:spcAft>
                <a:spcPct val="0"/>
              </a:spcAft>
              <a:tabLst>
                <a:tab pos="1282700" algn="l"/>
              </a:tabLst>
              <a:defRPr sz="1200">
                <a:solidFill>
                  <a:schemeClr val="tx1"/>
                </a:solidFill>
                <a:latin typeface="Gill Sans" charset="0"/>
              </a:defRPr>
            </a:lvl7pPr>
            <a:lvl8pPr fontAlgn="base">
              <a:spcBef>
                <a:spcPct val="0"/>
              </a:spcBef>
              <a:spcAft>
                <a:spcPct val="0"/>
              </a:spcAft>
              <a:tabLst>
                <a:tab pos="1282700" algn="l"/>
              </a:tabLst>
              <a:defRPr sz="1200">
                <a:solidFill>
                  <a:schemeClr val="tx1"/>
                </a:solidFill>
                <a:latin typeface="Gill Sans" charset="0"/>
              </a:defRPr>
            </a:lvl8pPr>
            <a:lvl9pPr fontAlgn="base">
              <a:spcBef>
                <a:spcPct val="0"/>
              </a:spcBef>
              <a:spcAft>
                <a:spcPct val="0"/>
              </a:spcAft>
              <a:tabLst>
                <a:tab pos="1282700" algn="l"/>
              </a:tabLst>
              <a:defRPr sz="1200">
                <a:solidFill>
                  <a:schemeClr val="tx1"/>
                </a:solidFill>
                <a:latin typeface="Gill Sans" charset="0"/>
              </a:defRPr>
            </a:lvl9pPr>
          </a:lstStyle>
          <a:p>
            <a:pPr algn="ctr" defTabSz="1371874"/>
            <a:r>
              <a:rPr lang="en-US" sz="1577" dirty="0">
                <a:solidFill>
                  <a:srgbClr val="282828"/>
                </a:solidFill>
                <a:ea typeface="Gill Sans" charset="0"/>
                <a:cs typeface="Gill Sans" charset="0"/>
              </a:rPr>
              <a:t>Ruby + Rails + sass + Unicorn</a:t>
            </a:r>
          </a:p>
        </p:txBody>
      </p:sp>
      <p:sp>
        <p:nvSpPr>
          <p:cNvPr id="44" name="Rectangle 13"/>
          <p:cNvSpPr>
            <a:spLocks/>
          </p:cNvSpPr>
          <p:nvPr/>
        </p:nvSpPr>
        <p:spPr bwMode="auto">
          <a:xfrm>
            <a:off x="9102133" y="3086714"/>
            <a:ext cx="4982441" cy="4477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lvl1pPr algn="l">
              <a:tabLst>
                <a:tab pos="1282700" algn="l"/>
              </a:tabLst>
              <a:defRPr sz="1200">
                <a:solidFill>
                  <a:schemeClr val="tx1"/>
                </a:solidFill>
                <a:latin typeface="Gill Sans" charset="0"/>
              </a:defRPr>
            </a:lvl1pPr>
            <a:lvl2pPr algn="l">
              <a:tabLst>
                <a:tab pos="1282700" algn="l"/>
              </a:tabLst>
              <a:defRPr sz="1200">
                <a:solidFill>
                  <a:schemeClr val="tx1"/>
                </a:solidFill>
                <a:latin typeface="Gill Sans" charset="0"/>
              </a:defRPr>
            </a:lvl2pPr>
            <a:lvl3pPr algn="l">
              <a:tabLst>
                <a:tab pos="1282700" algn="l"/>
              </a:tabLst>
              <a:defRPr sz="1200">
                <a:solidFill>
                  <a:schemeClr val="tx1"/>
                </a:solidFill>
                <a:latin typeface="Gill Sans" charset="0"/>
              </a:defRPr>
            </a:lvl3pPr>
            <a:lvl4pPr algn="l">
              <a:tabLst>
                <a:tab pos="1282700" algn="l"/>
              </a:tabLst>
              <a:defRPr sz="1200">
                <a:solidFill>
                  <a:schemeClr val="tx1"/>
                </a:solidFill>
                <a:latin typeface="Gill Sans" charset="0"/>
              </a:defRPr>
            </a:lvl4pPr>
            <a:lvl5pPr algn="l">
              <a:tabLst>
                <a:tab pos="1282700" algn="l"/>
              </a:tabLst>
              <a:defRPr sz="1200">
                <a:solidFill>
                  <a:schemeClr val="tx1"/>
                </a:solidFill>
                <a:latin typeface="Gill Sans" charset="0"/>
              </a:defRPr>
            </a:lvl5pPr>
            <a:lvl6pPr fontAlgn="base">
              <a:spcBef>
                <a:spcPct val="0"/>
              </a:spcBef>
              <a:spcAft>
                <a:spcPct val="0"/>
              </a:spcAft>
              <a:tabLst>
                <a:tab pos="1282700" algn="l"/>
              </a:tabLst>
              <a:defRPr sz="1200">
                <a:solidFill>
                  <a:schemeClr val="tx1"/>
                </a:solidFill>
                <a:latin typeface="Gill Sans" charset="0"/>
              </a:defRPr>
            </a:lvl6pPr>
            <a:lvl7pPr fontAlgn="base">
              <a:spcBef>
                <a:spcPct val="0"/>
              </a:spcBef>
              <a:spcAft>
                <a:spcPct val="0"/>
              </a:spcAft>
              <a:tabLst>
                <a:tab pos="1282700" algn="l"/>
              </a:tabLst>
              <a:defRPr sz="1200">
                <a:solidFill>
                  <a:schemeClr val="tx1"/>
                </a:solidFill>
                <a:latin typeface="Gill Sans" charset="0"/>
              </a:defRPr>
            </a:lvl7pPr>
            <a:lvl8pPr fontAlgn="base">
              <a:spcBef>
                <a:spcPct val="0"/>
              </a:spcBef>
              <a:spcAft>
                <a:spcPct val="0"/>
              </a:spcAft>
              <a:tabLst>
                <a:tab pos="1282700" algn="l"/>
              </a:tabLst>
              <a:defRPr sz="1200">
                <a:solidFill>
                  <a:schemeClr val="tx1"/>
                </a:solidFill>
                <a:latin typeface="Gill Sans" charset="0"/>
              </a:defRPr>
            </a:lvl8pPr>
            <a:lvl9pPr fontAlgn="base">
              <a:spcBef>
                <a:spcPct val="0"/>
              </a:spcBef>
              <a:spcAft>
                <a:spcPct val="0"/>
              </a:spcAft>
              <a:tabLst>
                <a:tab pos="1282700" algn="l"/>
              </a:tabLst>
              <a:defRPr sz="1200">
                <a:solidFill>
                  <a:schemeClr val="tx1"/>
                </a:solidFill>
                <a:latin typeface="Gill Sans" charset="0"/>
              </a:defRPr>
            </a:lvl9pPr>
          </a:lstStyle>
          <a:p>
            <a:pPr algn="ctr" defTabSz="1371874"/>
            <a:r>
              <a:rPr lang="en-US" sz="1577" dirty="0" err="1">
                <a:solidFill>
                  <a:srgbClr val="282828"/>
                </a:solidFill>
                <a:ea typeface="Gill Sans" charset="0"/>
                <a:cs typeface="Gill Sans" charset="0"/>
              </a:rPr>
              <a:t>Redis</a:t>
            </a:r>
            <a:r>
              <a:rPr lang="en-US" sz="1577" dirty="0">
                <a:solidFill>
                  <a:srgbClr val="282828"/>
                </a:solidFill>
                <a:ea typeface="Gill Sans" charset="0"/>
                <a:cs typeface="Gill Sans" charset="0"/>
              </a:rPr>
              <a:t> + </a:t>
            </a:r>
            <a:r>
              <a:rPr lang="en-US" sz="1577" dirty="0" err="1">
                <a:solidFill>
                  <a:srgbClr val="282828"/>
                </a:solidFill>
                <a:ea typeface="Gill Sans" charset="0"/>
                <a:cs typeface="Gill Sans" charset="0"/>
              </a:rPr>
              <a:t>redis</a:t>
            </a:r>
            <a:r>
              <a:rPr lang="en-US" sz="1577" dirty="0">
                <a:solidFill>
                  <a:srgbClr val="282828"/>
                </a:solidFill>
                <a:ea typeface="Gill Sans" charset="0"/>
                <a:cs typeface="Gill Sans" charset="0"/>
              </a:rPr>
              <a:t>-sentinel</a:t>
            </a:r>
          </a:p>
        </p:txBody>
      </p:sp>
      <p:sp>
        <p:nvSpPr>
          <p:cNvPr id="45" name="Rectangle 14"/>
          <p:cNvSpPr>
            <a:spLocks/>
          </p:cNvSpPr>
          <p:nvPr/>
        </p:nvSpPr>
        <p:spPr bwMode="auto">
          <a:xfrm>
            <a:off x="1286271" y="4349802"/>
            <a:ext cx="6392386" cy="819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lvl1pPr algn="l">
              <a:tabLst>
                <a:tab pos="1282700" algn="l"/>
              </a:tabLst>
              <a:defRPr sz="1200">
                <a:solidFill>
                  <a:schemeClr val="tx1"/>
                </a:solidFill>
                <a:latin typeface="Gill Sans" charset="0"/>
              </a:defRPr>
            </a:lvl1pPr>
            <a:lvl2pPr algn="l">
              <a:tabLst>
                <a:tab pos="1282700" algn="l"/>
              </a:tabLst>
              <a:defRPr sz="1200">
                <a:solidFill>
                  <a:schemeClr val="tx1"/>
                </a:solidFill>
                <a:latin typeface="Gill Sans" charset="0"/>
              </a:defRPr>
            </a:lvl2pPr>
            <a:lvl3pPr algn="l">
              <a:tabLst>
                <a:tab pos="1282700" algn="l"/>
              </a:tabLst>
              <a:defRPr sz="1200">
                <a:solidFill>
                  <a:schemeClr val="tx1"/>
                </a:solidFill>
                <a:latin typeface="Gill Sans" charset="0"/>
              </a:defRPr>
            </a:lvl3pPr>
            <a:lvl4pPr algn="l">
              <a:tabLst>
                <a:tab pos="1282700" algn="l"/>
              </a:tabLst>
              <a:defRPr sz="1200">
                <a:solidFill>
                  <a:schemeClr val="tx1"/>
                </a:solidFill>
                <a:latin typeface="Gill Sans" charset="0"/>
              </a:defRPr>
            </a:lvl4pPr>
            <a:lvl5pPr algn="l">
              <a:tabLst>
                <a:tab pos="1282700" algn="l"/>
              </a:tabLst>
              <a:defRPr sz="1200">
                <a:solidFill>
                  <a:schemeClr val="tx1"/>
                </a:solidFill>
                <a:latin typeface="Gill Sans" charset="0"/>
              </a:defRPr>
            </a:lvl5pPr>
            <a:lvl6pPr fontAlgn="base">
              <a:spcBef>
                <a:spcPct val="0"/>
              </a:spcBef>
              <a:spcAft>
                <a:spcPct val="0"/>
              </a:spcAft>
              <a:tabLst>
                <a:tab pos="1282700" algn="l"/>
              </a:tabLst>
              <a:defRPr sz="1200">
                <a:solidFill>
                  <a:schemeClr val="tx1"/>
                </a:solidFill>
                <a:latin typeface="Gill Sans" charset="0"/>
              </a:defRPr>
            </a:lvl6pPr>
            <a:lvl7pPr fontAlgn="base">
              <a:spcBef>
                <a:spcPct val="0"/>
              </a:spcBef>
              <a:spcAft>
                <a:spcPct val="0"/>
              </a:spcAft>
              <a:tabLst>
                <a:tab pos="1282700" algn="l"/>
              </a:tabLst>
              <a:defRPr sz="1200">
                <a:solidFill>
                  <a:schemeClr val="tx1"/>
                </a:solidFill>
                <a:latin typeface="Gill Sans" charset="0"/>
              </a:defRPr>
            </a:lvl7pPr>
            <a:lvl8pPr fontAlgn="base">
              <a:spcBef>
                <a:spcPct val="0"/>
              </a:spcBef>
              <a:spcAft>
                <a:spcPct val="0"/>
              </a:spcAft>
              <a:tabLst>
                <a:tab pos="1282700" algn="l"/>
              </a:tabLst>
              <a:defRPr sz="1200">
                <a:solidFill>
                  <a:schemeClr val="tx1"/>
                </a:solidFill>
                <a:latin typeface="Gill Sans" charset="0"/>
              </a:defRPr>
            </a:lvl8pPr>
            <a:lvl9pPr fontAlgn="base">
              <a:spcBef>
                <a:spcPct val="0"/>
              </a:spcBef>
              <a:spcAft>
                <a:spcPct val="0"/>
              </a:spcAft>
              <a:tabLst>
                <a:tab pos="1282700" algn="l"/>
              </a:tabLst>
              <a:defRPr sz="1200">
                <a:solidFill>
                  <a:schemeClr val="tx1"/>
                </a:solidFill>
                <a:latin typeface="Gill Sans" charset="0"/>
              </a:defRPr>
            </a:lvl9pPr>
          </a:lstStyle>
          <a:p>
            <a:pPr algn="ctr" defTabSz="1371874"/>
            <a:r>
              <a:rPr lang="en-US" sz="1577" dirty="0">
                <a:solidFill>
                  <a:srgbClr val="282828"/>
                </a:solidFill>
                <a:ea typeface="Gill Sans" charset="0"/>
                <a:cs typeface="Gill Sans" charset="0"/>
              </a:rPr>
              <a:t>Python 3.0 + celery + </a:t>
            </a:r>
            <a:r>
              <a:rPr lang="en-US" sz="1577" dirty="0" err="1">
                <a:solidFill>
                  <a:srgbClr val="282828"/>
                </a:solidFill>
                <a:ea typeface="Gill Sans" charset="0"/>
                <a:cs typeface="Gill Sans" charset="0"/>
              </a:rPr>
              <a:t>pyredis</a:t>
            </a:r>
            <a:r>
              <a:rPr lang="en-US" sz="1577" dirty="0">
                <a:solidFill>
                  <a:srgbClr val="282828"/>
                </a:solidFill>
                <a:ea typeface="Gill Sans" charset="0"/>
                <a:cs typeface="Gill Sans" charset="0"/>
              </a:rPr>
              <a:t> + </a:t>
            </a:r>
            <a:r>
              <a:rPr lang="en-US" sz="1577" dirty="0" err="1">
                <a:solidFill>
                  <a:srgbClr val="282828"/>
                </a:solidFill>
                <a:ea typeface="Gill Sans" charset="0"/>
                <a:cs typeface="Gill Sans" charset="0"/>
              </a:rPr>
              <a:t>libcurl</a:t>
            </a:r>
            <a:r>
              <a:rPr lang="en-US" sz="1577" dirty="0">
                <a:solidFill>
                  <a:srgbClr val="282828"/>
                </a:solidFill>
                <a:ea typeface="Gill Sans" charset="0"/>
                <a:cs typeface="Gill Sans" charset="0"/>
              </a:rPr>
              <a:t> + </a:t>
            </a:r>
            <a:r>
              <a:rPr lang="en-US" sz="1577" dirty="0" err="1">
                <a:solidFill>
                  <a:srgbClr val="282828"/>
                </a:solidFill>
                <a:ea typeface="Gill Sans" charset="0"/>
                <a:cs typeface="Gill Sans" charset="0"/>
              </a:rPr>
              <a:t>ffmpeg</a:t>
            </a:r>
            <a:r>
              <a:rPr lang="en-US" sz="1577" dirty="0">
                <a:solidFill>
                  <a:srgbClr val="282828"/>
                </a:solidFill>
                <a:ea typeface="Gill Sans" charset="0"/>
                <a:cs typeface="Gill Sans" charset="0"/>
              </a:rPr>
              <a:t> + </a:t>
            </a:r>
            <a:r>
              <a:rPr lang="en-US" sz="1577" dirty="0" err="1">
                <a:solidFill>
                  <a:srgbClr val="282828"/>
                </a:solidFill>
                <a:ea typeface="Gill Sans" charset="0"/>
                <a:cs typeface="Gill Sans" charset="0"/>
              </a:rPr>
              <a:t>libopencv</a:t>
            </a:r>
            <a:r>
              <a:rPr lang="en-US" sz="1577" dirty="0">
                <a:solidFill>
                  <a:srgbClr val="282828"/>
                </a:solidFill>
                <a:ea typeface="Gill Sans" charset="0"/>
                <a:cs typeface="Gill Sans" charset="0"/>
              </a:rPr>
              <a:t> + </a:t>
            </a:r>
            <a:r>
              <a:rPr lang="en-US" sz="1577" dirty="0" err="1">
                <a:solidFill>
                  <a:srgbClr val="282828"/>
                </a:solidFill>
                <a:ea typeface="Gill Sans" charset="0"/>
                <a:cs typeface="Gill Sans" charset="0"/>
              </a:rPr>
              <a:t>nodejs</a:t>
            </a:r>
            <a:r>
              <a:rPr lang="en-US" sz="1577" dirty="0">
                <a:solidFill>
                  <a:srgbClr val="282828"/>
                </a:solidFill>
                <a:ea typeface="Gill Sans" charset="0"/>
                <a:cs typeface="Gill Sans" charset="0"/>
              </a:rPr>
              <a:t> + </a:t>
            </a:r>
            <a:r>
              <a:rPr lang="en-US" sz="1577" dirty="0" err="1">
                <a:solidFill>
                  <a:srgbClr val="282828"/>
                </a:solidFill>
                <a:ea typeface="Gill Sans" charset="0"/>
                <a:cs typeface="Gill Sans" charset="0"/>
              </a:rPr>
              <a:t>phantomjs</a:t>
            </a:r>
            <a:endParaRPr lang="en-US" sz="1577" dirty="0">
              <a:solidFill>
                <a:srgbClr val="282828"/>
              </a:solidFill>
              <a:ea typeface="Gill Sans" charset="0"/>
              <a:cs typeface="Gill Sans" charset="0"/>
            </a:endParaRPr>
          </a:p>
        </p:txBody>
      </p:sp>
      <p:sp>
        <p:nvSpPr>
          <p:cNvPr id="46" name="Rectangle 15"/>
          <p:cNvSpPr>
            <a:spLocks/>
          </p:cNvSpPr>
          <p:nvPr/>
        </p:nvSpPr>
        <p:spPr bwMode="auto">
          <a:xfrm>
            <a:off x="10764793" y="4974161"/>
            <a:ext cx="6392386" cy="819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lvl1pPr algn="l">
              <a:tabLst>
                <a:tab pos="1282700" algn="l"/>
              </a:tabLst>
              <a:defRPr sz="1200">
                <a:solidFill>
                  <a:schemeClr val="tx1"/>
                </a:solidFill>
                <a:latin typeface="Gill Sans" charset="0"/>
              </a:defRPr>
            </a:lvl1pPr>
            <a:lvl2pPr algn="l">
              <a:tabLst>
                <a:tab pos="1282700" algn="l"/>
              </a:tabLst>
              <a:defRPr sz="1200">
                <a:solidFill>
                  <a:schemeClr val="tx1"/>
                </a:solidFill>
                <a:latin typeface="Gill Sans" charset="0"/>
              </a:defRPr>
            </a:lvl2pPr>
            <a:lvl3pPr algn="l">
              <a:tabLst>
                <a:tab pos="1282700" algn="l"/>
              </a:tabLst>
              <a:defRPr sz="1200">
                <a:solidFill>
                  <a:schemeClr val="tx1"/>
                </a:solidFill>
                <a:latin typeface="Gill Sans" charset="0"/>
              </a:defRPr>
            </a:lvl3pPr>
            <a:lvl4pPr algn="l">
              <a:tabLst>
                <a:tab pos="1282700" algn="l"/>
              </a:tabLst>
              <a:defRPr sz="1200">
                <a:solidFill>
                  <a:schemeClr val="tx1"/>
                </a:solidFill>
                <a:latin typeface="Gill Sans" charset="0"/>
              </a:defRPr>
            </a:lvl4pPr>
            <a:lvl5pPr algn="l">
              <a:tabLst>
                <a:tab pos="1282700" algn="l"/>
              </a:tabLst>
              <a:defRPr sz="1200">
                <a:solidFill>
                  <a:schemeClr val="tx1"/>
                </a:solidFill>
                <a:latin typeface="Gill Sans" charset="0"/>
              </a:defRPr>
            </a:lvl5pPr>
            <a:lvl6pPr fontAlgn="base">
              <a:spcBef>
                <a:spcPct val="0"/>
              </a:spcBef>
              <a:spcAft>
                <a:spcPct val="0"/>
              </a:spcAft>
              <a:tabLst>
                <a:tab pos="1282700" algn="l"/>
              </a:tabLst>
              <a:defRPr sz="1200">
                <a:solidFill>
                  <a:schemeClr val="tx1"/>
                </a:solidFill>
                <a:latin typeface="Gill Sans" charset="0"/>
              </a:defRPr>
            </a:lvl6pPr>
            <a:lvl7pPr fontAlgn="base">
              <a:spcBef>
                <a:spcPct val="0"/>
              </a:spcBef>
              <a:spcAft>
                <a:spcPct val="0"/>
              </a:spcAft>
              <a:tabLst>
                <a:tab pos="1282700" algn="l"/>
              </a:tabLst>
              <a:defRPr sz="1200">
                <a:solidFill>
                  <a:schemeClr val="tx1"/>
                </a:solidFill>
                <a:latin typeface="Gill Sans" charset="0"/>
              </a:defRPr>
            </a:lvl7pPr>
            <a:lvl8pPr fontAlgn="base">
              <a:spcBef>
                <a:spcPct val="0"/>
              </a:spcBef>
              <a:spcAft>
                <a:spcPct val="0"/>
              </a:spcAft>
              <a:tabLst>
                <a:tab pos="1282700" algn="l"/>
              </a:tabLst>
              <a:defRPr sz="1200">
                <a:solidFill>
                  <a:schemeClr val="tx1"/>
                </a:solidFill>
                <a:latin typeface="Gill Sans" charset="0"/>
              </a:defRPr>
            </a:lvl8pPr>
            <a:lvl9pPr fontAlgn="base">
              <a:spcBef>
                <a:spcPct val="0"/>
              </a:spcBef>
              <a:spcAft>
                <a:spcPct val="0"/>
              </a:spcAft>
              <a:tabLst>
                <a:tab pos="1282700" algn="l"/>
              </a:tabLst>
              <a:defRPr sz="1200">
                <a:solidFill>
                  <a:schemeClr val="tx1"/>
                </a:solidFill>
                <a:latin typeface="Gill Sans" charset="0"/>
              </a:defRPr>
            </a:lvl9pPr>
          </a:lstStyle>
          <a:p>
            <a:pPr algn="ctr" defTabSz="1371874"/>
            <a:r>
              <a:rPr lang="en-US" sz="1577" dirty="0">
                <a:solidFill>
                  <a:srgbClr val="282828"/>
                </a:solidFill>
                <a:ea typeface="Gill Sans" charset="0"/>
                <a:cs typeface="Gill Sans" charset="0"/>
              </a:rPr>
              <a:t>Python 2.7 + Flask + </a:t>
            </a:r>
            <a:r>
              <a:rPr lang="en-US" sz="1577" dirty="0" err="1">
                <a:solidFill>
                  <a:srgbClr val="282828"/>
                </a:solidFill>
                <a:ea typeface="Gill Sans" charset="0"/>
                <a:cs typeface="Gill Sans" charset="0"/>
              </a:rPr>
              <a:t>pyredis</a:t>
            </a:r>
            <a:r>
              <a:rPr lang="en-US" sz="1577" dirty="0">
                <a:solidFill>
                  <a:srgbClr val="282828"/>
                </a:solidFill>
                <a:ea typeface="Gill Sans" charset="0"/>
                <a:cs typeface="Gill Sans" charset="0"/>
              </a:rPr>
              <a:t> + celery + </a:t>
            </a:r>
            <a:r>
              <a:rPr lang="en-US" sz="1577" dirty="0" err="1">
                <a:solidFill>
                  <a:srgbClr val="282828"/>
                </a:solidFill>
                <a:ea typeface="Gill Sans" charset="0"/>
                <a:cs typeface="Gill Sans" charset="0"/>
              </a:rPr>
              <a:t>psycopg</a:t>
            </a:r>
            <a:r>
              <a:rPr lang="en-US" sz="1577" dirty="0">
                <a:solidFill>
                  <a:srgbClr val="282828"/>
                </a:solidFill>
                <a:ea typeface="Gill Sans" charset="0"/>
                <a:cs typeface="Gill Sans" charset="0"/>
              </a:rPr>
              <a:t> + </a:t>
            </a:r>
            <a:r>
              <a:rPr lang="en-US" sz="1577" dirty="0" err="1">
                <a:solidFill>
                  <a:srgbClr val="282828"/>
                </a:solidFill>
                <a:ea typeface="Gill Sans" charset="0"/>
                <a:cs typeface="Gill Sans" charset="0"/>
              </a:rPr>
              <a:t>postgresql</a:t>
            </a:r>
            <a:r>
              <a:rPr lang="en-US" sz="1577" dirty="0">
                <a:solidFill>
                  <a:srgbClr val="282828"/>
                </a:solidFill>
                <a:ea typeface="Gill Sans" charset="0"/>
                <a:cs typeface="Gill Sans" charset="0"/>
              </a:rPr>
              <a:t>-client</a:t>
            </a:r>
          </a:p>
        </p:txBody>
      </p:sp>
      <p:sp>
        <p:nvSpPr>
          <p:cNvPr id="73" name="Rectangle 16"/>
          <p:cNvSpPr>
            <a:spLocks/>
          </p:cNvSpPr>
          <p:nvPr/>
        </p:nvSpPr>
        <p:spPr bwMode="auto">
          <a:xfrm>
            <a:off x="3424366" y="6823431"/>
            <a:ext cx="236282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defTabSz="1371874"/>
            <a:r>
              <a:rPr lang="en-US" sz="2400" dirty="0">
                <a:solidFill>
                  <a:srgbClr val="394D54"/>
                </a:solidFill>
                <a:ea typeface="Gill Sans" charset="0"/>
                <a:cs typeface="Gill Sans" charset="0"/>
              </a:rPr>
              <a:t>Development VM</a:t>
            </a:r>
          </a:p>
        </p:txBody>
      </p:sp>
      <p:sp>
        <p:nvSpPr>
          <p:cNvPr id="74" name="Rectangle 17"/>
          <p:cNvSpPr>
            <a:spLocks/>
          </p:cNvSpPr>
          <p:nvPr/>
        </p:nvSpPr>
        <p:spPr bwMode="auto">
          <a:xfrm>
            <a:off x="5607105" y="7722255"/>
            <a:ext cx="136800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defTabSz="1371874"/>
            <a:r>
              <a:rPr lang="en-US" sz="2400" dirty="0">
                <a:solidFill>
                  <a:srgbClr val="394D54"/>
                </a:solidFill>
                <a:ea typeface="Gill Sans" charset="0"/>
                <a:cs typeface="Gill Sans" charset="0"/>
              </a:rPr>
              <a:t>QA server</a:t>
            </a:r>
          </a:p>
        </p:txBody>
      </p:sp>
      <p:sp>
        <p:nvSpPr>
          <p:cNvPr id="75" name="Rectangle 18"/>
          <p:cNvSpPr>
            <a:spLocks/>
          </p:cNvSpPr>
          <p:nvPr/>
        </p:nvSpPr>
        <p:spPr bwMode="auto">
          <a:xfrm>
            <a:off x="8328535" y="7008128"/>
            <a:ext cx="173124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defTabSz="1371874"/>
            <a:r>
              <a:rPr lang="en-US" sz="2400" dirty="0">
                <a:solidFill>
                  <a:srgbClr val="394D54"/>
                </a:solidFill>
                <a:ea typeface="Gill Sans" charset="0"/>
                <a:cs typeface="Gill Sans" charset="0"/>
              </a:rPr>
              <a:t>Public Cloud</a:t>
            </a:r>
          </a:p>
        </p:txBody>
      </p:sp>
      <p:sp>
        <p:nvSpPr>
          <p:cNvPr id="76" name="Rectangle 19"/>
          <p:cNvSpPr>
            <a:spLocks/>
          </p:cNvSpPr>
          <p:nvPr/>
        </p:nvSpPr>
        <p:spPr bwMode="auto">
          <a:xfrm>
            <a:off x="8368898" y="8256747"/>
            <a:ext cx="239649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defTabSz="1371874"/>
            <a:r>
              <a:rPr lang="en-US" sz="2400" dirty="0">
                <a:solidFill>
                  <a:srgbClr val="394D54"/>
                </a:solidFill>
                <a:ea typeface="Gill Sans" charset="0"/>
                <a:cs typeface="Gill Sans" charset="0"/>
              </a:rPr>
              <a:t>Disaster recovery</a:t>
            </a:r>
          </a:p>
        </p:txBody>
      </p:sp>
      <p:sp>
        <p:nvSpPr>
          <p:cNvPr id="77" name="Rectangle 21"/>
          <p:cNvSpPr>
            <a:spLocks/>
          </p:cNvSpPr>
          <p:nvPr/>
        </p:nvSpPr>
        <p:spPr bwMode="auto">
          <a:xfrm>
            <a:off x="12123677" y="8847099"/>
            <a:ext cx="267804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defTabSz="1371874"/>
            <a:r>
              <a:rPr lang="en-US" sz="2400" dirty="0">
                <a:solidFill>
                  <a:srgbClr val="394D54"/>
                </a:solidFill>
                <a:ea typeface="Gill Sans" charset="0"/>
                <a:cs typeface="Gill Sans" charset="0"/>
              </a:rPr>
              <a:t>Contributor’s laptop</a:t>
            </a:r>
          </a:p>
        </p:txBody>
      </p:sp>
      <p:sp>
        <p:nvSpPr>
          <p:cNvPr id="78" name="Rectangle 20"/>
          <p:cNvSpPr>
            <a:spLocks/>
          </p:cNvSpPr>
          <p:nvPr/>
        </p:nvSpPr>
        <p:spPr bwMode="auto">
          <a:xfrm>
            <a:off x="8419295" y="9313494"/>
            <a:ext cx="261930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defTabSz="1371874"/>
            <a:r>
              <a:rPr lang="en-US" sz="2400" dirty="0">
                <a:solidFill>
                  <a:srgbClr val="394D54"/>
                </a:solidFill>
                <a:ea typeface="Gill Sans" charset="0"/>
                <a:cs typeface="Gill Sans" charset="0"/>
              </a:rPr>
              <a:t>Production Servers</a:t>
            </a:r>
          </a:p>
        </p:txBody>
      </p:sp>
      <p:sp>
        <p:nvSpPr>
          <p:cNvPr id="79" name="TextBox 78"/>
          <p:cNvSpPr txBox="1"/>
          <p:nvPr/>
        </p:nvSpPr>
        <p:spPr>
          <a:xfrm rot="16200000">
            <a:off x="-913803" y="3419845"/>
            <a:ext cx="3279965" cy="507960"/>
          </a:xfrm>
          <a:prstGeom prst="rect">
            <a:avLst/>
          </a:prstGeom>
          <a:solidFill>
            <a:schemeClr val="accent1"/>
          </a:solidFill>
        </p:spPr>
        <p:txBody>
          <a:bodyPr wrap="square" rtlCol="0">
            <a:spAutoFit/>
          </a:bodyPr>
          <a:lstStyle/>
          <a:p>
            <a:pPr algn="ctr" defTabSz="1371874"/>
            <a:r>
              <a:rPr lang="en-US" sz="2701" b="1" dirty="0">
                <a:solidFill>
                  <a:prstClr val="white"/>
                </a:solidFill>
              </a:rPr>
              <a:t>Multiplicity of Stacks</a:t>
            </a:r>
          </a:p>
        </p:txBody>
      </p:sp>
      <p:sp>
        <p:nvSpPr>
          <p:cNvPr id="80" name="TextBox 79"/>
          <p:cNvSpPr txBox="1"/>
          <p:nvPr/>
        </p:nvSpPr>
        <p:spPr>
          <a:xfrm rot="16200000">
            <a:off x="-614806" y="7212014"/>
            <a:ext cx="2672231" cy="1339213"/>
          </a:xfrm>
          <a:prstGeom prst="rect">
            <a:avLst/>
          </a:prstGeom>
          <a:solidFill>
            <a:schemeClr val="accent1"/>
          </a:solidFill>
        </p:spPr>
        <p:txBody>
          <a:bodyPr wrap="square" rtlCol="0">
            <a:spAutoFit/>
          </a:bodyPr>
          <a:lstStyle/>
          <a:p>
            <a:pPr algn="ctr" defTabSz="1371874"/>
            <a:r>
              <a:rPr lang="en-US" sz="2701" b="1" dirty="0">
                <a:solidFill>
                  <a:prstClr val="white"/>
                </a:solidFill>
              </a:rPr>
              <a:t>Multiplicity of hardware environments</a:t>
            </a:r>
          </a:p>
        </p:txBody>
      </p:sp>
      <p:sp>
        <p:nvSpPr>
          <p:cNvPr id="81" name="Rectangle 20"/>
          <p:cNvSpPr>
            <a:spLocks/>
          </p:cNvSpPr>
          <p:nvPr/>
        </p:nvSpPr>
        <p:spPr bwMode="auto">
          <a:xfrm>
            <a:off x="12601567" y="6583704"/>
            <a:ext cx="253434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defTabSz="1371874"/>
            <a:r>
              <a:rPr lang="en-US" sz="2400" dirty="0">
                <a:solidFill>
                  <a:srgbClr val="394D54"/>
                </a:solidFill>
                <a:ea typeface="Gill Sans" charset="0"/>
                <a:cs typeface="Gill Sans" charset="0"/>
              </a:rPr>
              <a:t>Production Cluster</a:t>
            </a:r>
          </a:p>
        </p:txBody>
      </p:sp>
      <p:pic>
        <p:nvPicPr>
          <p:cNvPr id="82" name="Picture 16"/>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565263" y="7427165"/>
            <a:ext cx="1616490" cy="1038923"/>
          </a:xfrm>
          <a:prstGeom prst="rect">
            <a:avLst/>
          </a:prstGeom>
          <a:noFill/>
          <a:ln>
            <a:noFill/>
          </a:ln>
          <a:extLst>
            <a:ext uri="{909E8E84-426E-40DD-AFC4-6F175D3DCCD1}">
              <a14:hiddenFill xmlns:a14="http://schemas.microsoft.com/office/drawing/2010/main">
                <a:solidFill>
                  <a:srgbClr val="FFFFFF">
                    <a:alpha val="39999"/>
                  </a:srgbClr>
                </a:solidFill>
              </a14:hiddenFill>
            </a:ext>
            <a:ext uri="{91240B29-F687-4F45-9708-019B960494DF}">
              <a14:hiddenLine xmlns:a14="http://schemas.microsoft.com/office/drawing/2010/main" w="12700" cap="flat">
                <a:solidFill>
                  <a:schemeClr val="tx1">
                    <a:alpha val="39999"/>
                  </a:schemeClr>
                </a:solidFill>
                <a:miter lim="800000"/>
                <a:headEnd/>
                <a:tailEnd/>
              </a14:hiddenLine>
            </a:ext>
          </a:extLst>
        </p:spPr>
      </p:pic>
      <p:sp>
        <p:nvSpPr>
          <p:cNvPr id="83" name="Rectangle 19"/>
          <p:cNvSpPr>
            <a:spLocks/>
          </p:cNvSpPr>
          <p:nvPr/>
        </p:nvSpPr>
        <p:spPr bwMode="auto">
          <a:xfrm>
            <a:off x="2631885" y="8840483"/>
            <a:ext cx="308097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defTabSz="1371874"/>
            <a:r>
              <a:rPr lang="en-US" sz="2400" dirty="0">
                <a:solidFill>
                  <a:srgbClr val="394D54"/>
                </a:solidFill>
                <a:ea typeface="Gill Sans" charset="0"/>
                <a:cs typeface="Gill Sans" charset="0"/>
              </a:rPr>
              <a:t>Customer Data Center</a:t>
            </a:r>
          </a:p>
        </p:txBody>
      </p:sp>
      <p:pic>
        <p:nvPicPr>
          <p:cNvPr id="84" name="Picture 19"/>
          <p:cNvPicPr>
            <a:picLocks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175543" y="6783246"/>
            <a:ext cx="1016923" cy="6141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85" name="Picture 17"/>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4937739" y="8825803"/>
            <a:ext cx="614751" cy="48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86" name="Picture 21"/>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241976" y="8810766"/>
            <a:ext cx="1248869" cy="958743"/>
          </a:xfrm>
          <a:prstGeom prst="rect">
            <a:avLst/>
          </a:prstGeom>
          <a:noFill/>
          <a:ln>
            <a:noFill/>
          </a:ln>
          <a:extLst>
            <a:ext uri="{909E8E84-426E-40DD-AFC4-6F175D3DCCD1}">
              <a14:hiddenFill xmlns:a14="http://schemas.microsoft.com/office/drawing/2010/main">
                <a:solidFill>
                  <a:srgbClr val="FFFFFF">
                    <a:alpha val="39999"/>
                  </a:srgbClr>
                </a:solidFill>
              </a14:hiddenFill>
            </a:ext>
            <a:ext uri="{91240B29-F687-4F45-9708-019B960494DF}">
              <a14:hiddenLine xmlns:a14="http://schemas.microsoft.com/office/drawing/2010/main" w="12700" cap="flat">
                <a:solidFill>
                  <a:schemeClr val="tx1">
                    <a:alpha val="39999"/>
                  </a:schemeClr>
                </a:solidFill>
                <a:miter lim="800000"/>
                <a:headEnd/>
                <a:tailEnd/>
              </a14:hiddenLine>
            </a:ext>
          </a:extLst>
        </p:spPr>
      </p:pic>
      <p:pic>
        <p:nvPicPr>
          <p:cNvPr id="87" name="Picture 86"/>
          <p:cNvPicPr>
            <a:picLocks noChangeAspect="1"/>
          </p:cNvPicPr>
          <p:nvPr/>
        </p:nvPicPr>
        <p:blipFill>
          <a:blip r:embed="rId9" cstate="print"/>
          <a:stretch>
            <a:fillRect/>
          </a:stretch>
        </p:blipFill>
        <p:spPr>
          <a:xfrm>
            <a:off x="13790334" y="7162954"/>
            <a:ext cx="813701" cy="1118545"/>
          </a:xfrm>
          <a:prstGeom prst="rect">
            <a:avLst/>
          </a:prstGeom>
        </p:spPr>
      </p:pic>
      <p:pic>
        <p:nvPicPr>
          <p:cNvPr id="88" name="Picture 22"/>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0441365" y="6934213"/>
            <a:ext cx="2089581" cy="1258666"/>
          </a:xfrm>
          <a:prstGeom prst="rect">
            <a:avLst/>
          </a:prstGeom>
          <a:noFill/>
          <a:ln>
            <a:noFill/>
          </a:ln>
          <a:extLst>
            <a:ext uri="{909E8E84-426E-40DD-AFC4-6F175D3DCCD1}">
              <a14:hiddenFill xmlns:a14="http://schemas.microsoft.com/office/drawing/2010/main">
                <a:solidFill>
                  <a:srgbClr val="FFFFFF">
                    <a:alpha val="39999"/>
                  </a:srgbClr>
                </a:solidFill>
              </a14:hiddenFill>
            </a:ext>
            <a:ext uri="{91240B29-F687-4F45-9708-019B960494DF}">
              <a14:hiddenLine xmlns:a14="http://schemas.microsoft.com/office/drawing/2010/main" w="12700" cap="flat">
                <a:solidFill>
                  <a:schemeClr val="tx1">
                    <a:alpha val="39999"/>
                  </a:schemeClr>
                </a:solidFill>
                <a:miter lim="800000"/>
                <a:headEnd/>
                <a:tailEnd/>
              </a14:hiddenLine>
            </a:ext>
          </a:extLst>
        </p:spPr>
      </p:pic>
      <p:sp>
        <p:nvSpPr>
          <p:cNvPr id="89" name="Freeform 88"/>
          <p:cNvSpPr/>
          <p:nvPr/>
        </p:nvSpPr>
        <p:spPr>
          <a:xfrm>
            <a:off x="11969898" y="4477809"/>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210716" tIns="232806" rIns="210719" bIns="232806" numCol="1" spcCol="1270" anchor="ctr" anchorCtr="0">
            <a:noAutofit/>
          </a:bodyPr>
          <a:lstStyle/>
          <a:p>
            <a:pPr algn="ctr" defTabSz="733554">
              <a:lnSpc>
                <a:spcPct val="90000"/>
              </a:lnSpc>
              <a:spcBef>
                <a:spcPct val="0"/>
              </a:spcBef>
              <a:spcAft>
                <a:spcPct val="35000"/>
              </a:spcAft>
            </a:pPr>
            <a:endParaRPr lang="en-US" sz="1650" dirty="0">
              <a:solidFill>
                <a:prstClr val="white"/>
              </a:solidFill>
            </a:endParaRPr>
          </a:p>
        </p:txBody>
      </p:sp>
      <p:sp>
        <p:nvSpPr>
          <p:cNvPr id="90" name="Freeform 89"/>
          <p:cNvSpPr/>
          <p:nvPr/>
        </p:nvSpPr>
        <p:spPr>
          <a:xfrm>
            <a:off x="10146599" y="2641467"/>
            <a:ext cx="266352" cy="143201"/>
          </a:xfrm>
          <a:custGeom>
            <a:avLst/>
            <a:gdLst>
              <a:gd name="connsiteX0" fmla="*/ 0 w 811164"/>
              <a:gd name="connsiteY0" fmla="*/ 0 h 436109"/>
              <a:gd name="connsiteX1" fmla="*/ 811164 w 811164"/>
              <a:gd name="connsiteY1" fmla="*/ 0 h 436109"/>
              <a:gd name="connsiteX2" fmla="*/ 811164 w 811164"/>
              <a:gd name="connsiteY2" fmla="*/ 436109 h 436109"/>
              <a:gd name="connsiteX3" fmla="*/ 0 w 811164"/>
              <a:gd name="connsiteY3" fmla="*/ 436109 h 436109"/>
              <a:gd name="connsiteX4" fmla="*/ 0 w 811164"/>
              <a:gd name="connsiteY4" fmla="*/ 0 h 436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1164" h="436109">
                <a:moveTo>
                  <a:pt x="0" y="0"/>
                </a:moveTo>
                <a:lnTo>
                  <a:pt x="811164" y="0"/>
                </a:lnTo>
                <a:lnTo>
                  <a:pt x="811164" y="436109"/>
                </a:lnTo>
                <a:lnTo>
                  <a:pt x="0" y="43610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14320" tIns="114320" rIns="114320" bIns="114320" numCol="1" spcCol="1270" anchor="ctr" anchorCtr="0">
            <a:noAutofit/>
          </a:bodyPr>
          <a:lstStyle/>
          <a:p>
            <a:pPr defTabSz="1333734">
              <a:lnSpc>
                <a:spcPct val="90000"/>
              </a:lnSpc>
              <a:spcBef>
                <a:spcPct val="0"/>
              </a:spcBef>
              <a:spcAft>
                <a:spcPct val="35000"/>
              </a:spcAft>
            </a:pPr>
            <a:endParaRPr lang="en-US" sz="3001" dirty="0">
              <a:solidFill>
                <a:srgbClr val="394D54">
                  <a:hueOff val="0"/>
                  <a:satOff val="0"/>
                  <a:lumOff val="0"/>
                  <a:alphaOff val="0"/>
                </a:srgbClr>
              </a:solidFill>
            </a:endParaRPr>
          </a:p>
        </p:txBody>
      </p:sp>
      <p:sp>
        <p:nvSpPr>
          <p:cNvPr id="91" name="Freeform 90"/>
          <p:cNvSpPr/>
          <p:nvPr/>
        </p:nvSpPr>
        <p:spPr>
          <a:xfrm>
            <a:off x="11745645" y="4477809"/>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47840" tIns="169930" rIns="147840" bIns="169930" numCol="1" spcCol="1270" anchor="ctr" anchorCtr="0">
            <a:noAutofit/>
          </a:bodyPr>
          <a:lstStyle/>
          <a:p>
            <a:pPr algn="ctr" defTabSz="2334035">
              <a:lnSpc>
                <a:spcPct val="90000"/>
              </a:lnSpc>
              <a:spcBef>
                <a:spcPct val="0"/>
              </a:spcBef>
              <a:spcAft>
                <a:spcPct val="35000"/>
              </a:spcAft>
            </a:pPr>
            <a:endParaRPr lang="en-US" sz="5251">
              <a:solidFill>
                <a:prstClr val="white"/>
              </a:solidFill>
            </a:endParaRPr>
          </a:p>
        </p:txBody>
      </p:sp>
      <p:sp>
        <p:nvSpPr>
          <p:cNvPr id="92" name="Freeform 91"/>
          <p:cNvSpPr/>
          <p:nvPr/>
        </p:nvSpPr>
        <p:spPr>
          <a:xfrm>
            <a:off x="11857340" y="4680390"/>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210716" tIns="232806" rIns="210716" bIns="232806" numCol="1" spcCol="1270" anchor="ctr" anchorCtr="0">
            <a:noAutofit/>
          </a:bodyPr>
          <a:lstStyle/>
          <a:p>
            <a:pPr algn="ctr" defTabSz="733554">
              <a:lnSpc>
                <a:spcPct val="90000"/>
              </a:lnSpc>
              <a:spcBef>
                <a:spcPct val="0"/>
              </a:spcBef>
              <a:spcAft>
                <a:spcPct val="35000"/>
              </a:spcAft>
            </a:pPr>
            <a:endParaRPr lang="en-US" sz="1650" dirty="0">
              <a:solidFill>
                <a:prstClr val="white"/>
              </a:solidFill>
            </a:endParaRPr>
          </a:p>
        </p:txBody>
      </p:sp>
      <p:sp>
        <p:nvSpPr>
          <p:cNvPr id="93" name="Freeform 92"/>
          <p:cNvSpPr/>
          <p:nvPr/>
        </p:nvSpPr>
        <p:spPr>
          <a:xfrm>
            <a:off x="9553744" y="2844049"/>
            <a:ext cx="257761" cy="143201"/>
          </a:xfrm>
          <a:custGeom>
            <a:avLst/>
            <a:gdLst>
              <a:gd name="connsiteX0" fmla="*/ 0 w 784997"/>
              <a:gd name="connsiteY0" fmla="*/ 0 h 436109"/>
              <a:gd name="connsiteX1" fmla="*/ 784997 w 784997"/>
              <a:gd name="connsiteY1" fmla="*/ 0 h 436109"/>
              <a:gd name="connsiteX2" fmla="*/ 784997 w 784997"/>
              <a:gd name="connsiteY2" fmla="*/ 436109 h 436109"/>
              <a:gd name="connsiteX3" fmla="*/ 0 w 784997"/>
              <a:gd name="connsiteY3" fmla="*/ 436109 h 436109"/>
              <a:gd name="connsiteX4" fmla="*/ 0 w 784997"/>
              <a:gd name="connsiteY4" fmla="*/ 0 h 436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4997" h="436109">
                <a:moveTo>
                  <a:pt x="0" y="0"/>
                </a:moveTo>
                <a:lnTo>
                  <a:pt x="784997" y="0"/>
                </a:lnTo>
                <a:lnTo>
                  <a:pt x="784997" y="436109"/>
                </a:lnTo>
                <a:lnTo>
                  <a:pt x="0" y="43610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14320" tIns="114320" rIns="114320" bIns="114320" numCol="1" spcCol="1270" anchor="ctr" anchorCtr="0">
            <a:noAutofit/>
          </a:bodyPr>
          <a:lstStyle/>
          <a:p>
            <a:pPr algn="r" defTabSz="1333734">
              <a:lnSpc>
                <a:spcPct val="90000"/>
              </a:lnSpc>
              <a:spcBef>
                <a:spcPct val="0"/>
              </a:spcBef>
              <a:spcAft>
                <a:spcPct val="35000"/>
              </a:spcAft>
            </a:pPr>
            <a:endParaRPr lang="en-US" sz="3001" dirty="0">
              <a:solidFill>
                <a:srgbClr val="394D54">
                  <a:hueOff val="0"/>
                  <a:satOff val="0"/>
                  <a:lumOff val="0"/>
                  <a:alphaOff val="0"/>
                </a:srgbClr>
              </a:solidFill>
            </a:endParaRPr>
          </a:p>
        </p:txBody>
      </p:sp>
      <p:sp>
        <p:nvSpPr>
          <p:cNvPr id="94" name="Freeform 93"/>
          <p:cNvSpPr/>
          <p:nvPr/>
        </p:nvSpPr>
        <p:spPr>
          <a:xfrm>
            <a:off x="12081593" y="4680390"/>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147840" tIns="169930" rIns="147840" bIns="169930" numCol="1" spcCol="1270" anchor="ctr" anchorCtr="0">
            <a:noAutofit/>
          </a:bodyPr>
          <a:lstStyle/>
          <a:p>
            <a:pPr algn="ctr" defTabSz="2334035">
              <a:lnSpc>
                <a:spcPct val="90000"/>
              </a:lnSpc>
              <a:spcBef>
                <a:spcPct val="0"/>
              </a:spcBef>
              <a:spcAft>
                <a:spcPct val="35000"/>
              </a:spcAft>
            </a:pPr>
            <a:endParaRPr lang="en-US" sz="5251">
              <a:solidFill>
                <a:prstClr val="white"/>
              </a:solidFill>
            </a:endParaRPr>
          </a:p>
        </p:txBody>
      </p:sp>
      <p:sp>
        <p:nvSpPr>
          <p:cNvPr id="95" name="Freeform 94"/>
          <p:cNvSpPr/>
          <p:nvPr/>
        </p:nvSpPr>
        <p:spPr>
          <a:xfrm>
            <a:off x="11969898" y="4882970"/>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210716" tIns="232806" rIns="210719" bIns="232809" numCol="1" spcCol="1270" anchor="ctr" anchorCtr="0">
            <a:noAutofit/>
          </a:bodyPr>
          <a:lstStyle/>
          <a:p>
            <a:pPr algn="ctr" defTabSz="733554">
              <a:lnSpc>
                <a:spcPct val="90000"/>
              </a:lnSpc>
              <a:spcBef>
                <a:spcPct val="0"/>
              </a:spcBef>
              <a:spcAft>
                <a:spcPct val="35000"/>
              </a:spcAft>
            </a:pPr>
            <a:endParaRPr lang="en-US" sz="1650" dirty="0">
              <a:solidFill>
                <a:prstClr val="white"/>
              </a:solidFill>
            </a:endParaRPr>
          </a:p>
        </p:txBody>
      </p:sp>
      <p:sp>
        <p:nvSpPr>
          <p:cNvPr id="96" name="Freeform 95"/>
          <p:cNvSpPr/>
          <p:nvPr/>
        </p:nvSpPr>
        <p:spPr>
          <a:xfrm>
            <a:off x="10146599" y="3046627"/>
            <a:ext cx="266352" cy="143201"/>
          </a:xfrm>
          <a:custGeom>
            <a:avLst/>
            <a:gdLst>
              <a:gd name="connsiteX0" fmla="*/ 0 w 811164"/>
              <a:gd name="connsiteY0" fmla="*/ 0 h 436109"/>
              <a:gd name="connsiteX1" fmla="*/ 811164 w 811164"/>
              <a:gd name="connsiteY1" fmla="*/ 0 h 436109"/>
              <a:gd name="connsiteX2" fmla="*/ 811164 w 811164"/>
              <a:gd name="connsiteY2" fmla="*/ 436109 h 436109"/>
              <a:gd name="connsiteX3" fmla="*/ 0 w 811164"/>
              <a:gd name="connsiteY3" fmla="*/ 436109 h 436109"/>
              <a:gd name="connsiteX4" fmla="*/ 0 w 811164"/>
              <a:gd name="connsiteY4" fmla="*/ 0 h 436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1164" h="436109">
                <a:moveTo>
                  <a:pt x="0" y="0"/>
                </a:moveTo>
                <a:lnTo>
                  <a:pt x="811164" y="0"/>
                </a:lnTo>
                <a:lnTo>
                  <a:pt x="811164" y="436109"/>
                </a:lnTo>
                <a:lnTo>
                  <a:pt x="0" y="43610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14320" tIns="114320" rIns="114320" bIns="114320" numCol="1" spcCol="1270" anchor="ctr" anchorCtr="0">
            <a:noAutofit/>
          </a:bodyPr>
          <a:lstStyle/>
          <a:p>
            <a:pPr defTabSz="1333734">
              <a:lnSpc>
                <a:spcPct val="90000"/>
              </a:lnSpc>
              <a:spcBef>
                <a:spcPct val="0"/>
              </a:spcBef>
              <a:spcAft>
                <a:spcPct val="35000"/>
              </a:spcAft>
            </a:pPr>
            <a:endParaRPr lang="en-US" sz="3001">
              <a:solidFill>
                <a:srgbClr val="394D54">
                  <a:hueOff val="0"/>
                  <a:satOff val="0"/>
                  <a:lumOff val="0"/>
                  <a:alphaOff val="0"/>
                </a:srgbClr>
              </a:solidFill>
            </a:endParaRPr>
          </a:p>
        </p:txBody>
      </p:sp>
      <p:sp>
        <p:nvSpPr>
          <p:cNvPr id="97" name="Freeform 96"/>
          <p:cNvSpPr/>
          <p:nvPr/>
        </p:nvSpPr>
        <p:spPr>
          <a:xfrm>
            <a:off x="11745645" y="4882970"/>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7840" tIns="169930" rIns="147840" bIns="169930" numCol="1" spcCol="1270" anchor="ctr" anchorCtr="0">
            <a:noAutofit/>
          </a:bodyPr>
          <a:lstStyle/>
          <a:p>
            <a:pPr algn="ctr" defTabSz="2334035">
              <a:lnSpc>
                <a:spcPct val="90000"/>
              </a:lnSpc>
              <a:spcBef>
                <a:spcPct val="0"/>
              </a:spcBef>
              <a:spcAft>
                <a:spcPct val="35000"/>
              </a:spcAft>
            </a:pPr>
            <a:endParaRPr lang="en-US" sz="5251">
              <a:solidFill>
                <a:prstClr val="white"/>
              </a:solidFill>
            </a:endParaRPr>
          </a:p>
        </p:txBody>
      </p:sp>
      <p:sp>
        <p:nvSpPr>
          <p:cNvPr id="98" name="Freeform 97"/>
          <p:cNvSpPr/>
          <p:nvPr/>
        </p:nvSpPr>
        <p:spPr>
          <a:xfrm>
            <a:off x="2362798" y="2484778"/>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210716" tIns="232806" rIns="210716" bIns="232806" numCol="1" spcCol="1270" anchor="ctr" anchorCtr="0">
            <a:noAutofit/>
          </a:bodyPr>
          <a:lstStyle/>
          <a:p>
            <a:pPr algn="ctr" defTabSz="733554">
              <a:lnSpc>
                <a:spcPct val="90000"/>
              </a:lnSpc>
              <a:spcBef>
                <a:spcPct val="0"/>
              </a:spcBef>
              <a:spcAft>
                <a:spcPct val="35000"/>
              </a:spcAft>
            </a:pPr>
            <a:endParaRPr lang="en-US" sz="1650" dirty="0">
              <a:solidFill>
                <a:prstClr val="white"/>
              </a:solidFill>
            </a:endParaRPr>
          </a:p>
        </p:txBody>
      </p:sp>
      <p:sp>
        <p:nvSpPr>
          <p:cNvPr id="99" name="Freeform 98"/>
          <p:cNvSpPr/>
          <p:nvPr/>
        </p:nvSpPr>
        <p:spPr>
          <a:xfrm>
            <a:off x="2475353" y="2687357"/>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210716" tIns="232806" rIns="210719" bIns="232809" numCol="1" spcCol="1270" anchor="ctr" anchorCtr="0">
            <a:noAutofit/>
          </a:bodyPr>
          <a:lstStyle/>
          <a:p>
            <a:pPr algn="ctr" defTabSz="733554">
              <a:lnSpc>
                <a:spcPct val="90000"/>
              </a:lnSpc>
              <a:spcBef>
                <a:spcPct val="0"/>
              </a:spcBef>
              <a:spcAft>
                <a:spcPct val="35000"/>
              </a:spcAft>
            </a:pPr>
            <a:endParaRPr lang="en-US" sz="1650" dirty="0">
              <a:solidFill>
                <a:prstClr val="white"/>
              </a:solidFill>
            </a:endParaRPr>
          </a:p>
        </p:txBody>
      </p:sp>
      <p:sp>
        <p:nvSpPr>
          <p:cNvPr id="100" name="Freeform 99"/>
          <p:cNvSpPr/>
          <p:nvPr/>
        </p:nvSpPr>
        <p:spPr>
          <a:xfrm>
            <a:off x="2251100" y="2687357"/>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7840" tIns="169930" rIns="147840" bIns="169930" numCol="1" spcCol="1270" anchor="ctr" anchorCtr="0">
            <a:noAutofit/>
          </a:bodyPr>
          <a:lstStyle/>
          <a:p>
            <a:pPr algn="ctr" defTabSz="2334035">
              <a:lnSpc>
                <a:spcPct val="90000"/>
              </a:lnSpc>
              <a:spcBef>
                <a:spcPct val="0"/>
              </a:spcBef>
              <a:spcAft>
                <a:spcPct val="35000"/>
              </a:spcAft>
            </a:pPr>
            <a:endParaRPr lang="en-US" sz="5251">
              <a:solidFill>
                <a:prstClr val="white"/>
              </a:solidFill>
            </a:endParaRPr>
          </a:p>
        </p:txBody>
      </p:sp>
      <p:sp>
        <p:nvSpPr>
          <p:cNvPr id="101" name="Freeform 100"/>
          <p:cNvSpPr/>
          <p:nvPr/>
        </p:nvSpPr>
        <p:spPr>
          <a:xfrm>
            <a:off x="7495723" y="1888165"/>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210716" tIns="232806" rIns="210719" bIns="232806" numCol="1" spcCol="1270" anchor="ctr" anchorCtr="0">
            <a:noAutofit/>
          </a:bodyPr>
          <a:lstStyle/>
          <a:p>
            <a:pPr algn="ctr" defTabSz="733554">
              <a:lnSpc>
                <a:spcPct val="90000"/>
              </a:lnSpc>
              <a:spcBef>
                <a:spcPct val="0"/>
              </a:spcBef>
              <a:spcAft>
                <a:spcPct val="35000"/>
              </a:spcAft>
            </a:pPr>
            <a:endParaRPr lang="en-US" sz="1650" dirty="0">
              <a:solidFill>
                <a:prstClr val="white"/>
              </a:solidFill>
            </a:endParaRPr>
          </a:p>
        </p:txBody>
      </p:sp>
      <p:sp>
        <p:nvSpPr>
          <p:cNvPr id="102" name="Freeform 101"/>
          <p:cNvSpPr/>
          <p:nvPr/>
        </p:nvSpPr>
        <p:spPr>
          <a:xfrm>
            <a:off x="7271470" y="1888165"/>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47840" tIns="169930" rIns="147840" bIns="169930" numCol="1" spcCol="1270" anchor="ctr" anchorCtr="0">
            <a:noAutofit/>
          </a:bodyPr>
          <a:lstStyle/>
          <a:p>
            <a:pPr algn="ctr" defTabSz="2334035">
              <a:lnSpc>
                <a:spcPct val="90000"/>
              </a:lnSpc>
              <a:spcBef>
                <a:spcPct val="0"/>
              </a:spcBef>
              <a:spcAft>
                <a:spcPct val="35000"/>
              </a:spcAft>
            </a:pPr>
            <a:endParaRPr lang="en-US" sz="5251">
              <a:solidFill>
                <a:prstClr val="white"/>
              </a:solidFill>
            </a:endParaRPr>
          </a:p>
        </p:txBody>
      </p:sp>
      <p:sp>
        <p:nvSpPr>
          <p:cNvPr id="103" name="Freeform 102"/>
          <p:cNvSpPr/>
          <p:nvPr/>
        </p:nvSpPr>
        <p:spPr>
          <a:xfrm>
            <a:off x="7383166" y="2090745"/>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210716" tIns="232806" rIns="210716" bIns="232806" numCol="1" spcCol="1270" anchor="ctr" anchorCtr="0">
            <a:noAutofit/>
          </a:bodyPr>
          <a:lstStyle/>
          <a:p>
            <a:pPr algn="ctr" defTabSz="733554">
              <a:lnSpc>
                <a:spcPct val="90000"/>
              </a:lnSpc>
              <a:spcBef>
                <a:spcPct val="0"/>
              </a:spcBef>
              <a:spcAft>
                <a:spcPct val="35000"/>
              </a:spcAft>
            </a:pPr>
            <a:endParaRPr lang="en-US" sz="1650" dirty="0">
              <a:solidFill>
                <a:prstClr val="white"/>
              </a:solidFill>
            </a:endParaRPr>
          </a:p>
        </p:txBody>
      </p:sp>
      <p:sp>
        <p:nvSpPr>
          <p:cNvPr id="104" name="Freeform 103"/>
          <p:cNvSpPr/>
          <p:nvPr/>
        </p:nvSpPr>
        <p:spPr>
          <a:xfrm>
            <a:off x="12679939" y="2367128"/>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210716" tIns="232806" rIns="210719" bIns="232806" numCol="1" spcCol="1270" anchor="ctr" anchorCtr="0">
            <a:noAutofit/>
          </a:bodyPr>
          <a:lstStyle/>
          <a:p>
            <a:pPr algn="ctr" defTabSz="733554">
              <a:lnSpc>
                <a:spcPct val="90000"/>
              </a:lnSpc>
              <a:spcBef>
                <a:spcPct val="0"/>
              </a:spcBef>
              <a:spcAft>
                <a:spcPct val="35000"/>
              </a:spcAft>
            </a:pPr>
            <a:endParaRPr lang="en-US" sz="1650" dirty="0">
              <a:solidFill>
                <a:prstClr val="white"/>
              </a:solidFill>
            </a:endParaRPr>
          </a:p>
        </p:txBody>
      </p:sp>
      <p:sp>
        <p:nvSpPr>
          <p:cNvPr id="105" name="Freeform 104"/>
          <p:cNvSpPr/>
          <p:nvPr/>
        </p:nvSpPr>
        <p:spPr>
          <a:xfrm>
            <a:off x="12564261" y="2163913"/>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147840" tIns="169930" rIns="147840" bIns="169930" numCol="1" spcCol="1270" anchor="ctr" anchorCtr="0">
            <a:noAutofit/>
          </a:bodyPr>
          <a:lstStyle/>
          <a:p>
            <a:pPr algn="ctr" defTabSz="2334035">
              <a:lnSpc>
                <a:spcPct val="90000"/>
              </a:lnSpc>
              <a:spcBef>
                <a:spcPct val="0"/>
              </a:spcBef>
              <a:spcAft>
                <a:spcPct val="35000"/>
              </a:spcAft>
            </a:pPr>
            <a:endParaRPr lang="en-US" sz="5251">
              <a:solidFill>
                <a:prstClr val="white"/>
              </a:solidFill>
            </a:endParaRPr>
          </a:p>
        </p:txBody>
      </p:sp>
      <p:sp>
        <p:nvSpPr>
          <p:cNvPr id="106" name="Freeform 105"/>
          <p:cNvSpPr/>
          <p:nvPr/>
        </p:nvSpPr>
        <p:spPr>
          <a:xfrm>
            <a:off x="12452565" y="2366493"/>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210716" tIns="232806" rIns="210719" bIns="232809" numCol="1" spcCol="1270" anchor="ctr" anchorCtr="0">
            <a:noAutofit/>
          </a:bodyPr>
          <a:lstStyle/>
          <a:p>
            <a:pPr algn="ctr" defTabSz="733554">
              <a:lnSpc>
                <a:spcPct val="90000"/>
              </a:lnSpc>
              <a:spcBef>
                <a:spcPct val="0"/>
              </a:spcBef>
              <a:spcAft>
                <a:spcPct val="35000"/>
              </a:spcAft>
            </a:pPr>
            <a:endParaRPr lang="en-US" sz="1650" dirty="0">
              <a:solidFill>
                <a:prstClr val="white"/>
              </a:solidFill>
            </a:endParaRPr>
          </a:p>
        </p:txBody>
      </p:sp>
      <p:sp>
        <p:nvSpPr>
          <p:cNvPr id="107" name="Freeform 106"/>
          <p:cNvSpPr/>
          <p:nvPr/>
        </p:nvSpPr>
        <p:spPr>
          <a:xfrm>
            <a:off x="2358601" y="3727013"/>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210716" tIns="232806" rIns="210719" bIns="232806" numCol="1" spcCol="1270" anchor="ctr" anchorCtr="0">
            <a:noAutofit/>
          </a:bodyPr>
          <a:lstStyle/>
          <a:p>
            <a:pPr algn="ctr" defTabSz="733554">
              <a:lnSpc>
                <a:spcPct val="90000"/>
              </a:lnSpc>
              <a:spcBef>
                <a:spcPct val="0"/>
              </a:spcBef>
              <a:spcAft>
                <a:spcPct val="35000"/>
              </a:spcAft>
            </a:pPr>
            <a:endParaRPr lang="en-US" sz="1650" dirty="0">
              <a:solidFill>
                <a:prstClr val="white"/>
              </a:solidFill>
            </a:endParaRPr>
          </a:p>
        </p:txBody>
      </p:sp>
      <p:sp>
        <p:nvSpPr>
          <p:cNvPr id="108" name="Freeform 107"/>
          <p:cNvSpPr/>
          <p:nvPr/>
        </p:nvSpPr>
        <p:spPr>
          <a:xfrm>
            <a:off x="2246044" y="3929593"/>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210716" tIns="232806" rIns="210716" bIns="232806" numCol="1" spcCol="1270" anchor="ctr" anchorCtr="0">
            <a:noAutofit/>
          </a:bodyPr>
          <a:lstStyle/>
          <a:p>
            <a:pPr algn="ctr" defTabSz="733554">
              <a:lnSpc>
                <a:spcPct val="90000"/>
              </a:lnSpc>
              <a:spcBef>
                <a:spcPct val="0"/>
              </a:spcBef>
              <a:spcAft>
                <a:spcPct val="35000"/>
              </a:spcAft>
            </a:pPr>
            <a:endParaRPr lang="en-US" sz="1650" dirty="0">
              <a:solidFill>
                <a:prstClr val="white"/>
              </a:solidFill>
            </a:endParaRPr>
          </a:p>
        </p:txBody>
      </p:sp>
      <p:sp>
        <p:nvSpPr>
          <p:cNvPr id="109" name="Freeform 108"/>
          <p:cNvSpPr/>
          <p:nvPr/>
        </p:nvSpPr>
        <p:spPr>
          <a:xfrm>
            <a:off x="2470294" y="3929593"/>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147840" tIns="169930" rIns="147840" bIns="169930" numCol="1" spcCol="1270" anchor="ctr" anchorCtr="0">
            <a:noAutofit/>
          </a:bodyPr>
          <a:lstStyle/>
          <a:p>
            <a:pPr algn="ctr" defTabSz="2334035">
              <a:lnSpc>
                <a:spcPct val="90000"/>
              </a:lnSpc>
              <a:spcBef>
                <a:spcPct val="0"/>
              </a:spcBef>
              <a:spcAft>
                <a:spcPct val="35000"/>
              </a:spcAft>
            </a:pPr>
            <a:endParaRPr lang="en-US" sz="5251">
              <a:solidFill>
                <a:prstClr val="white"/>
              </a:solidFill>
            </a:endParaRPr>
          </a:p>
        </p:txBody>
      </p:sp>
      <p:sp>
        <p:nvSpPr>
          <p:cNvPr id="110" name="Freeform 109"/>
          <p:cNvSpPr/>
          <p:nvPr/>
        </p:nvSpPr>
        <p:spPr>
          <a:xfrm>
            <a:off x="2358601" y="4132173"/>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210716" tIns="232806" rIns="210719" bIns="232809" numCol="1" spcCol="1270" anchor="ctr" anchorCtr="0">
            <a:noAutofit/>
          </a:bodyPr>
          <a:lstStyle/>
          <a:p>
            <a:pPr algn="ctr" defTabSz="733554">
              <a:lnSpc>
                <a:spcPct val="90000"/>
              </a:lnSpc>
              <a:spcBef>
                <a:spcPct val="0"/>
              </a:spcBef>
              <a:spcAft>
                <a:spcPct val="35000"/>
              </a:spcAft>
            </a:pPr>
            <a:endParaRPr lang="en-US" sz="1650" dirty="0">
              <a:solidFill>
                <a:prstClr val="white"/>
              </a:solidFill>
            </a:endParaRPr>
          </a:p>
        </p:txBody>
      </p:sp>
      <p:sp>
        <p:nvSpPr>
          <p:cNvPr id="111" name="Freeform 110"/>
          <p:cNvSpPr/>
          <p:nvPr/>
        </p:nvSpPr>
        <p:spPr>
          <a:xfrm>
            <a:off x="10730464" y="2486712"/>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210716" tIns="232806" rIns="210719" bIns="232806" numCol="1" spcCol="1270" anchor="ctr" anchorCtr="0">
            <a:noAutofit/>
          </a:bodyPr>
          <a:lstStyle/>
          <a:p>
            <a:pPr algn="ctr" defTabSz="733554">
              <a:lnSpc>
                <a:spcPct val="90000"/>
              </a:lnSpc>
              <a:spcBef>
                <a:spcPct val="0"/>
              </a:spcBef>
              <a:spcAft>
                <a:spcPct val="35000"/>
              </a:spcAft>
            </a:pPr>
            <a:endParaRPr lang="en-US" sz="1650" dirty="0">
              <a:solidFill>
                <a:prstClr val="white"/>
              </a:solidFill>
            </a:endParaRPr>
          </a:p>
        </p:txBody>
      </p:sp>
      <p:sp>
        <p:nvSpPr>
          <p:cNvPr id="112" name="Freeform 111"/>
          <p:cNvSpPr/>
          <p:nvPr/>
        </p:nvSpPr>
        <p:spPr>
          <a:xfrm>
            <a:off x="10506211" y="2486712"/>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47840" tIns="169930" rIns="147840" bIns="169930" numCol="1" spcCol="1270" anchor="ctr" anchorCtr="0">
            <a:noAutofit/>
          </a:bodyPr>
          <a:lstStyle/>
          <a:p>
            <a:pPr algn="ctr" defTabSz="2334035">
              <a:lnSpc>
                <a:spcPct val="90000"/>
              </a:lnSpc>
              <a:spcBef>
                <a:spcPct val="0"/>
              </a:spcBef>
              <a:spcAft>
                <a:spcPct val="35000"/>
              </a:spcAft>
            </a:pPr>
            <a:endParaRPr lang="en-US" sz="5251">
              <a:solidFill>
                <a:prstClr val="white"/>
              </a:solidFill>
            </a:endParaRPr>
          </a:p>
        </p:txBody>
      </p:sp>
      <p:sp>
        <p:nvSpPr>
          <p:cNvPr id="113" name="Freeform 112"/>
          <p:cNvSpPr/>
          <p:nvPr/>
        </p:nvSpPr>
        <p:spPr>
          <a:xfrm>
            <a:off x="10617907" y="2689292"/>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210716" tIns="232806" rIns="210716" bIns="232806" numCol="1" spcCol="1270" anchor="ctr" anchorCtr="0">
            <a:noAutofit/>
          </a:bodyPr>
          <a:lstStyle/>
          <a:p>
            <a:pPr algn="ctr" defTabSz="733554">
              <a:lnSpc>
                <a:spcPct val="90000"/>
              </a:lnSpc>
              <a:spcBef>
                <a:spcPct val="0"/>
              </a:spcBef>
              <a:spcAft>
                <a:spcPct val="35000"/>
              </a:spcAft>
            </a:pPr>
            <a:endParaRPr lang="en-US" sz="1650" dirty="0">
              <a:solidFill>
                <a:prstClr val="white"/>
              </a:solidFill>
            </a:endParaRPr>
          </a:p>
        </p:txBody>
      </p:sp>
      <p:sp>
        <p:nvSpPr>
          <p:cNvPr id="114" name="Freeform 113"/>
          <p:cNvSpPr/>
          <p:nvPr/>
        </p:nvSpPr>
        <p:spPr>
          <a:xfrm>
            <a:off x="10730464" y="2891872"/>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210716" tIns="232806" rIns="210719" bIns="232809" numCol="1" spcCol="1270" anchor="ctr" anchorCtr="0">
            <a:noAutofit/>
          </a:bodyPr>
          <a:lstStyle/>
          <a:p>
            <a:pPr algn="ctr" defTabSz="733554">
              <a:lnSpc>
                <a:spcPct val="90000"/>
              </a:lnSpc>
              <a:spcBef>
                <a:spcPct val="0"/>
              </a:spcBef>
              <a:spcAft>
                <a:spcPct val="35000"/>
              </a:spcAft>
            </a:pPr>
            <a:endParaRPr lang="en-US" sz="1650" dirty="0">
              <a:solidFill>
                <a:prstClr val="white"/>
              </a:solidFill>
            </a:endParaRPr>
          </a:p>
        </p:txBody>
      </p:sp>
      <p:sp>
        <p:nvSpPr>
          <p:cNvPr id="115" name="Freeform 114"/>
          <p:cNvSpPr/>
          <p:nvPr/>
        </p:nvSpPr>
        <p:spPr>
          <a:xfrm>
            <a:off x="10506211" y="2891872"/>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7840" tIns="169930" rIns="147840" bIns="169930" numCol="1" spcCol="1270" anchor="ctr" anchorCtr="0">
            <a:noAutofit/>
          </a:bodyPr>
          <a:lstStyle/>
          <a:p>
            <a:pPr algn="ctr" defTabSz="2334035">
              <a:lnSpc>
                <a:spcPct val="90000"/>
              </a:lnSpc>
              <a:spcBef>
                <a:spcPct val="0"/>
              </a:spcBef>
              <a:spcAft>
                <a:spcPct val="35000"/>
              </a:spcAft>
            </a:pPr>
            <a:endParaRPr lang="en-US" sz="5251">
              <a:solidFill>
                <a:prstClr val="white"/>
              </a:solidFill>
            </a:endParaRPr>
          </a:p>
        </p:txBody>
      </p:sp>
      <p:sp>
        <p:nvSpPr>
          <p:cNvPr id="116" name="Freeform 115"/>
          <p:cNvSpPr/>
          <p:nvPr/>
        </p:nvSpPr>
        <p:spPr>
          <a:xfrm>
            <a:off x="7762607" y="3681489"/>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210716" tIns="232806" rIns="210716" bIns="232806" numCol="1" spcCol="1270" anchor="ctr" anchorCtr="0">
            <a:noAutofit/>
          </a:bodyPr>
          <a:lstStyle/>
          <a:p>
            <a:pPr algn="ctr" defTabSz="733554">
              <a:lnSpc>
                <a:spcPct val="90000"/>
              </a:lnSpc>
              <a:spcBef>
                <a:spcPct val="0"/>
              </a:spcBef>
              <a:spcAft>
                <a:spcPct val="35000"/>
              </a:spcAft>
            </a:pPr>
            <a:endParaRPr lang="en-US" sz="1650" dirty="0">
              <a:solidFill>
                <a:prstClr val="white"/>
              </a:solidFill>
            </a:endParaRPr>
          </a:p>
        </p:txBody>
      </p:sp>
      <p:sp>
        <p:nvSpPr>
          <p:cNvPr id="117" name="Freeform 116"/>
          <p:cNvSpPr/>
          <p:nvPr/>
        </p:nvSpPr>
        <p:spPr>
          <a:xfrm>
            <a:off x="7986860" y="3681489"/>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147840" tIns="169930" rIns="147840" bIns="169930" numCol="1" spcCol="1270" anchor="ctr" anchorCtr="0">
            <a:noAutofit/>
          </a:bodyPr>
          <a:lstStyle/>
          <a:p>
            <a:pPr algn="ctr" defTabSz="2334035">
              <a:lnSpc>
                <a:spcPct val="90000"/>
              </a:lnSpc>
              <a:spcBef>
                <a:spcPct val="0"/>
              </a:spcBef>
              <a:spcAft>
                <a:spcPct val="35000"/>
              </a:spcAft>
            </a:pPr>
            <a:endParaRPr lang="en-US" sz="5251">
              <a:solidFill>
                <a:prstClr val="white"/>
              </a:solidFill>
            </a:endParaRPr>
          </a:p>
        </p:txBody>
      </p:sp>
      <p:sp>
        <p:nvSpPr>
          <p:cNvPr id="119" name="Freeform 118"/>
          <p:cNvSpPr/>
          <p:nvPr/>
        </p:nvSpPr>
        <p:spPr>
          <a:xfrm>
            <a:off x="7875166" y="3884069"/>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210716" tIns="232806" rIns="210719" bIns="232809" numCol="1" spcCol="1270" anchor="ctr" anchorCtr="0">
            <a:noAutofit/>
          </a:bodyPr>
          <a:lstStyle/>
          <a:p>
            <a:pPr algn="ctr" defTabSz="733554">
              <a:lnSpc>
                <a:spcPct val="90000"/>
              </a:lnSpc>
              <a:spcBef>
                <a:spcPct val="0"/>
              </a:spcBef>
              <a:spcAft>
                <a:spcPct val="35000"/>
              </a:spcAft>
            </a:pPr>
            <a:endParaRPr lang="en-US" sz="1650" dirty="0">
              <a:solidFill>
                <a:prstClr val="white"/>
              </a:solidFill>
            </a:endParaRPr>
          </a:p>
        </p:txBody>
      </p:sp>
      <p:sp>
        <p:nvSpPr>
          <p:cNvPr id="120" name="Freeform 119"/>
          <p:cNvSpPr/>
          <p:nvPr/>
        </p:nvSpPr>
        <p:spPr>
          <a:xfrm>
            <a:off x="7650913" y="3884069"/>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7840" tIns="169930" rIns="147840" bIns="169930" numCol="1" spcCol="1270" anchor="ctr" anchorCtr="0">
            <a:noAutofit/>
          </a:bodyPr>
          <a:lstStyle/>
          <a:p>
            <a:pPr algn="ctr" defTabSz="2334035">
              <a:lnSpc>
                <a:spcPct val="90000"/>
              </a:lnSpc>
              <a:spcBef>
                <a:spcPct val="0"/>
              </a:spcBef>
              <a:spcAft>
                <a:spcPct val="35000"/>
              </a:spcAft>
            </a:pPr>
            <a:endParaRPr lang="en-US" sz="5251">
              <a:solidFill>
                <a:prstClr val="white"/>
              </a:solidFill>
            </a:endParaRPr>
          </a:p>
        </p:txBody>
      </p:sp>
      <p:sp>
        <p:nvSpPr>
          <p:cNvPr id="121" name="TextBox 120"/>
          <p:cNvSpPr txBox="1"/>
          <p:nvPr/>
        </p:nvSpPr>
        <p:spPr>
          <a:xfrm rot="5400000">
            <a:off x="15644732" y="2795070"/>
            <a:ext cx="3279965" cy="1339213"/>
          </a:xfrm>
          <a:prstGeom prst="rect">
            <a:avLst/>
          </a:prstGeom>
          <a:solidFill>
            <a:schemeClr val="accent1"/>
          </a:solidFill>
        </p:spPr>
        <p:txBody>
          <a:bodyPr wrap="square" rtlCol="0">
            <a:spAutoFit/>
          </a:bodyPr>
          <a:lstStyle/>
          <a:p>
            <a:pPr algn="ctr" defTabSz="1371874"/>
            <a:r>
              <a:rPr lang="en-US" sz="2701" b="1" dirty="0">
                <a:solidFill>
                  <a:prstClr val="white"/>
                </a:solidFill>
              </a:rPr>
              <a:t>Do services and apps interact appropriately?</a:t>
            </a:r>
          </a:p>
        </p:txBody>
      </p:sp>
      <p:sp>
        <p:nvSpPr>
          <p:cNvPr id="122" name="TextBox 121"/>
          <p:cNvSpPr txBox="1"/>
          <p:nvPr/>
        </p:nvSpPr>
        <p:spPr>
          <a:xfrm rot="5400000">
            <a:off x="15644732" y="7554052"/>
            <a:ext cx="3279965" cy="1339213"/>
          </a:xfrm>
          <a:prstGeom prst="rect">
            <a:avLst/>
          </a:prstGeom>
          <a:solidFill>
            <a:schemeClr val="accent1"/>
          </a:solidFill>
        </p:spPr>
        <p:txBody>
          <a:bodyPr wrap="square" rtlCol="0">
            <a:spAutoFit/>
          </a:bodyPr>
          <a:lstStyle/>
          <a:p>
            <a:pPr algn="ctr" defTabSz="1371874"/>
            <a:r>
              <a:rPr lang="en-US" sz="2701" b="1" dirty="0">
                <a:solidFill>
                  <a:prstClr val="white"/>
                </a:solidFill>
              </a:rPr>
              <a:t>Can I migrate smoothly and quickly?</a:t>
            </a:r>
          </a:p>
        </p:txBody>
      </p:sp>
      <p:grpSp>
        <p:nvGrpSpPr>
          <p:cNvPr id="123" name="Group 122"/>
          <p:cNvGrpSpPr/>
          <p:nvPr/>
        </p:nvGrpSpPr>
        <p:grpSpPr>
          <a:xfrm>
            <a:off x="7703362" y="5041654"/>
            <a:ext cx="2267858" cy="2267858"/>
            <a:chOff x="5104426" y="2860581"/>
            <a:chExt cx="1511642" cy="1511642"/>
          </a:xfrm>
        </p:grpSpPr>
        <p:cxnSp>
          <p:nvCxnSpPr>
            <p:cNvPr id="124" name="Straight Arrow Connector 123"/>
            <p:cNvCxnSpPr/>
            <p:nvPr/>
          </p:nvCxnSpPr>
          <p:spPr>
            <a:xfrm rot="2700000">
              <a:off x="5104426" y="3615142"/>
              <a:ext cx="1511642" cy="2519"/>
            </a:xfrm>
            <a:prstGeom prst="straightConnector1">
              <a:avLst/>
            </a:prstGeom>
            <a:ln w="69850">
              <a:headEnd type="triangle"/>
              <a:tailEnd type="triangle"/>
            </a:ln>
          </p:spPr>
          <p:style>
            <a:lnRef idx="3">
              <a:schemeClr val="dk1"/>
            </a:lnRef>
            <a:fillRef idx="0">
              <a:schemeClr val="dk1"/>
            </a:fillRef>
            <a:effectRef idx="2">
              <a:schemeClr val="dk1"/>
            </a:effectRef>
            <a:fontRef idx="minor">
              <a:schemeClr val="tx1"/>
            </a:fontRef>
          </p:style>
        </p:cxnSp>
        <p:cxnSp>
          <p:nvCxnSpPr>
            <p:cNvPr id="125" name="Straight Arrow Connector 124"/>
            <p:cNvCxnSpPr/>
            <p:nvPr/>
          </p:nvCxnSpPr>
          <p:spPr>
            <a:xfrm rot="-2700000">
              <a:off x="5104426" y="3615142"/>
              <a:ext cx="1511642" cy="2519"/>
            </a:xfrm>
            <a:prstGeom prst="straightConnector1">
              <a:avLst/>
            </a:prstGeom>
            <a:ln w="69850">
              <a:headEnd type="triangle"/>
              <a:tailEnd type="triangle"/>
            </a:ln>
          </p:spPr>
          <p:style>
            <a:lnRef idx="3">
              <a:schemeClr val="dk1"/>
            </a:lnRef>
            <a:fillRef idx="0">
              <a:schemeClr val="dk1"/>
            </a:fillRef>
            <a:effectRef idx="2">
              <a:schemeClr val="dk1"/>
            </a:effectRef>
            <a:fontRef idx="minor">
              <a:schemeClr val="tx1"/>
            </a:fontRef>
          </p:style>
        </p:cxnSp>
      </p:grpSp>
    </p:spTree>
    <p:extLst>
      <p:ext uri="{BB962C8B-B14F-4D97-AF65-F5344CB8AC3E}">
        <p14:creationId xmlns:p14="http://schemas.microsoft.com/office/powerpoint/2010/main" val="1229892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Group 1"/>
          <p:cNvGraphicFramePr>
            <a:graphicFrameLocks noGrp="1"/>
          </p:cNvGraphicFramePr>
          <p:nvPr>
            <p:extLst>
              <p:ext uri="{D42A27DB-BD31-4B8C-83A1-F6EECF244321}">
                <p14:modId xmlns:p14="http://schemas.microsoft.com/office/powerpoint/2010/main" val="3375410207"/>
              </p:ext>
            </p:extLst>
          </p:nvPr>
        </p:nvGraphicFramePr>
        <p:xfrm>
          <a:off x="2664867" y="2078957"/>
          <a:ext cx="11689233" cy="6881371"/>
        </p:xfrm>
        <a:graphic>
          <a:graphicData uri="http://schemas.openxmlformats.org/drawingml/2006/table">
            <a:tbl>
              <a:tblPr/>
              <a:tblGrid>
                <a:gridCol w="2597605">
                  <a:extLst>
                    <a:ext uri="{9D8B030D-6E8A-4147-A177-3AD203B41FA5}">
                      <a16:colId xmlns:a16="http://schemas.microsoft.com/office/drawing/2014/main" val="20000"/>
                    </a:ext>
                  </a:extLst>
                </a:gridCol>
                <a:gridCol w="1298804">
                  <a:extLst>
                    <a:ext uri="{9D8B030D-6E8A-4147-A177-3AD203B41FA5}">
                      <a16:colId xmlns:a16="http://schemas.microsoft.com/office/drawing/2014/main" val="20001"/>
                    </a:ext>
                  </a:extLst>
                </a:gridCol>
                <a:gridCol w="1298804">
                  <a:extLst>
                    <a:ext uri="{9D8B030D-6E8A-4147-A177-3AD203B41FA5}">
                      <a16:colId xmlns:a16="http://schemas.microsoft.com/office/drawing/2014/main" val="20002"/>
                    </a:ext>
                  </a:extLst>
                </a:gridCol>
                <a:gridCol w="1298804">
                  <a:extLst>
                    <a:ext uri="{9D8B030D-6E8A-4147-A177-3AD203B41FA5}">
                      <a16:colId xmlns:a16="http://schemas.microsoft.com/office/drawing/2014/main" val="20003"/>
                    </a:ext>
                  </a:extLst>
                </a:gridCol>
                <a:gridCol w="1298804">
                  <a:extLst>
                    <a:ext uri="{9D8B030D-6E8A-4147-A177-3AD203B41FA5}">
                      <a16:colId xmlns:a16="http://schemas.microsoft.com/office/drawing/2014/main" val="20004"/>
                    </a:ext>
                  </a:extLst>
                </a:gridCol>
                <a:gridCol w="1298804">
                  <a:extLst>
                    <a:ext uri="{9D8B030D-6E8A-4147-A177-3AD203B41FA5}">
                      <a16:colId xmlns:a16="http://schemas.microsoft.com/office/drawing/2014/main" val="20005"/>
                    </a:ext>
                  </a:extLst>
                </a:gridCol>
                <a:gridCol w="1298804">
                  <a:extLst>
                    <a:ext uri="{9D8B030D-6E8A-4147-A177-3AD203B41FA5}">
                      <a16:colId xmlns:a16="http://schemas.microsoft.com/office/drawing/2014/main" val="20006"/>
                    </a:ext>
                  </a:extLst>
                </a:gridCol>
                <a:gridCol w="1298804">
                  <a:extLst>
                    <a:ext uri="{9D8B030D-6E8A-4147-A177-3AD203B41FA5}">
                      <a16:colId xmlns:a16="http://schemas.microsoft.com/office/drawing/2014/main" val="20007"/>
                    </a:ext>
                  </a:extLst>
                </a:gridCol>
              </a:tblGrid>
              <a:tr h="983053">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7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Static website</a:t>
                      </a:r>
                    </a:p>
                  </a:txBody>
                  <a:tcPr marL="26391" marR="26391" marT="26391" marB="26391" anchor="ctr" horzOverflow="overflow">
                    <a:lnL cap="flat">
                      <a:noFill/>
                    </a:lnL>
                    <a:lnR w="254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cap="flat">
                      <a:noFill/>
                    </a:lnR>
                    <a:lnT cap="flat">
                      <a:noFill/>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983053">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7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Web frontend </a:t>
                      </a:r>
                    </a:p>
                  </a:txBody>
                  <a:tcPr marL="26391" marR="26391" marT="26391" marB="26391" anchor="ctr" horzOverflow="overflow">
                    <a:lnL cap="flat">
                      <a:noFill/>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983053">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7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Background workers</a:t>
                      </a:r>
                    </a:p>
                  </a:txBody>
                  <a:tcPr marL="26391" marR="26391" marT="26391" marB="26391" anchor="ctr" horzOverflow="overflow">
                    <a:lnL cap="flat">
                      <a:noFill/>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983053">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7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User DB</a:t>
                      </a:r>
                    </a:p>
                  </a:txBody>
                  <a:tcPr marL="26391" marR="26391" marT="26391" marB="26391" anchor="ctr" horzOverflow="overflow">
                    <a:lnL cap="flat">
                      <a:noFill/>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983053">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7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Analytics DB</a:t>
                      </a:r>
                    </a:p>
                  </a:txBody>
                  <a:tcPr marL="26391" marR="26391" marT="26391" marB="26391" anchor="ctr" horzOverflow="overflow">
                    <a:lnL cap="flat">
                      <a:noFill/>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983053">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7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Queue</a:t>
                      </a:r>
                    </a:p>
                  </a:txBody>
                  <a:tcPr marL="26391" marR="26391" marT="26391" marB="26391" anchor="ctr" horzOverflow="overflow">
                    <a:lnL cap="flat">
                      <a:noFill/>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983053">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cap="flat">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cap="flat">
                      <a:noFill/>
                    </a:lnB>
                    <a:lnTlToBr>
                      <a:noFill/>
                    </a:lnTlToBr>
                    <a:lnBlToTr>
                      <a:noFill/>
                    </a:lnBlToTr>
                    <a:no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7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Development VM</a:t>
                      </a: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solidFill>
                      <a:schemeClr val="accent1"/>
                    </a:solid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7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QA Server</a:t>
                      </a: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solidFill>
                      <a:schemeClr val="accent1"/>
                    </a:solid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7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Single Prod Server</a:t>
                      </a: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solidFill>
                      <a:schemeClr val="accent1"/>
                    </a:solid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7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Onsite Cluster</a:t>
                      </a: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solidFill>
                      <a:schemeClr val="accent1"/>
                    </a:solid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7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Public Cloud</a:t>
                      </a: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solidFill>
                      <a:schemeClr val="accent1"/>
                    </a:solid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7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Contributor’s laptop</a:t>
                      </a: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solidFill>
                      <a:schemeClr val="accent1"/>
                    </a:solid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7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Customer Servers</a:t>
                      </a:r>
                    </a:p>
                  </a:txBody>
                  <a:tcPr marL="26391" marR="26391" marT="26391" marB="26391" anchor="ctr" horzOverflow="overflow">
                    <a:lnL w="12700" cap="flat" cmpd="sng" algn="ctr">
                      <a:solidFill>
                        <a:srgbClr val="000000"/>
                      </a:solidFill>
                      <a:prstDash val="solid"/>
                      <a:round/>
                      <a:headEnd type="none" w="med" len="med"/>
                      <a:tailEnd type="none" w="med" len="med"/>
                    </a:lnL>
                    <a:lnR cap="flat">
                      <a:noFill/>
                    </a:lnR>
                    <a:lnT w="25400" cap="flat" cmpd="sng" algn="ctr">
                      <a:solidFill>
                        <a:srgbClr val="000000"/>
                      </a:solidFill>
                      <a:prstDash val="solid"/>
                      <a:round/>
                      <a:headEnd type="none" w="med" len="med"/>
                      <a:tailEnd type="none" w="med" len="med"/>
                    </a:lnT>
                    <a:lnB cap="flat">
                      <a:noFill/>
                    </a:lnB>
                    <a:lnTlToBr>
                      <a:noFill/>
                    </a:lnTlToBr>
                    <a:lnBlToTr>
                      <a:noFill/>
                    </a:lnBlToTr>
                    <a:solidFill>
                      <a:schemeClr val="accent1"/>
                    </a:solidFill>
                  </a:tcPr>
                </a:tc>
                <a:extLst>
                  <a:ext uri="{0D108BD9-81ED-4DB2-BD59-A6C34878D82A}">
                    <a16:rowId xmlns:a16="http://schemas.microsoft.com/office/drawing/2014/main" val="10006"/>
                  </a:ext>
                </a:extLst>
              </a:tr>
            </a:tbl>
          </a:graphicData>
        </a:graphic>
      </p:graphicFrame>
      <p:sp>
        <p:nvSpPr>
          <p:cNvPr id="5" name="Freeform 4"/>
          <p:cNvSpPr/>
          <p:nvPr/>
        </p:nvSpPr>
        <p:spPr>
          <a:xfrm>
            <a:off x="2189433" y="2305830"/>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210716" tIns="232806" rIns="210716" bIns="232806" numCol="1" spcCol="1270" anchor="ctr" anchorCtr="0">
            <a:noAutofit/>
          </a:bodyPr>
          <a:lstStyle/>
          <a:p>
            <a:pPr algn="ctr" defTabSz="733554">
              <a:lnSpc>
                <a:spcPct val="90000"/>
              </a:lnSpc>
              <a:spcBef>
                <a:spcPct val="0"/>
              </a:spcBef>
              <a:spcAft>
                <a:spcPct val="35000"/>
              </a:spcAft>
            </a:pPr>
            <a:endParaRPr lang="en-US" sz="1650" dirty="0">
              <a:solidFill>
                <a:prstClr val="white"/>
              </a:solidFill>
            </a:endParaRPr>
          </a:p>
        </p:txBody>
      </p:sp>
      <p:sp>
        <p:nvSpPr>
          <p:cNvPr id="6" name="Freeform 5"/>
          <p:cNvSpPr/>
          <p:nvPr/>
        </p:nvSpPr>
        <p:spPr>
          <a:xfrm>
            <a:off x="2301990" y="2508410"/>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210716" tIns="232806" rIns="210719" bIns="232809" numCol="1" spcCol="1270" anchor="ctr" anchorCtr="0">
            <a:noAutofit/>
          </a:bodyPr>
          <a:lstStyle/>
          <a:p>
            <a:pPr algn="ctr" defTabSz="733554">
              <a:lnSpc>
                <a:spcPct val="90000"/>
              </a:lnSpc>
              <a:spcBef>
                <a:spcPct val="0"/>
              </a:spcBef>
              <a:spcAft>
                <a:spcPct val="35000"/>
              </a:spcAft>
            </a:pPr>
            <a:endParaRPr lang="en-US" sz="1650" dirty="0">
              <a:solidFill>
                <a:prstClr val="white"/>
              </a:solidFill>
            </a:endParaRPr>
          </a:p>
        </p:txBody>
      </p:sp>
      <p:sp>
        <p:nvSpPr>
          <p:cNvPr id="7" name="Freeform 6"/>
          <p:cNvSpPr/>
          <p:nvPr/>
        </p:nvSpPr>
        <p:spPr>
          <a:xfrm>
            <a:off x="2077737" y="2508410"/>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7840" tIns="169930" rIns="147840" bIns="169930" numCol="1" spcCol="1270" anchor="ctr" anchorCtr="0">
            <a:noAutofit/>
          </a:bodyPr>
          <a:lstStyle/>
          <a:p>
            <a:pPr algn="ctr" defTabSz="2334035">
              <a:lnSpc>
                <a:spcPct val="90000"/>
              </a:lnSpc>
              <a:spcBef>
                <a:spcPct val="0"/>
              </a:spcBef>
              <a:spcAft>
                <a:spcPct val="35000"/>
              </a:spcAft>
            </a:pPr>
            <a:endParaRPr lang="en-US" sz="5251">
              <a:solidFill>
                <a:prstClr val="white"/>
              </a:solidFill>
            </a:endParaRPr>
          </a:p>
        </p:txBody>
      </p:sp>
      <p:sp>
        <p:nvSpPr>
          <p:cNvPr id="8" name="Freeform 7"/>
          <p:cNvSpPr/>
          <p:nvPr/>
        </p:nvSpPr>
        <p:spPr>
          <a:xfrm>
            <a:off x="2101879" y="3385783"/>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210716" tIns="232806" rIns="210716" bIns="232806" numCol="1" spcCol="1270" anchor="ctr" anchorCtr="0">
            <a:noAutofit/>
          </a:bodyPr>
          <a:lstStyle/>
          <a:p>
            <a:pPr algn="ctr" defTabSz="733554">
              <a:lnSpc>
                <a:spcPct val="90000"/>
              </a:lnSpc>
              <a:spcBef>
                <a:spcPct val="0"/>
              </a:spcBef>
              <a:spcAft>
                <a:spcPct val="35000"/>
              </a:spcAft>
            </a:pPr>
            <a:endParaRPr lang="en-US" sz="1650" dirty="0">
              <a:solidFill>
                <a:prstClr val="white"/>
              </a:solidFill>
            </a:endParaRPr>
          </a:p>
        </p:txBody>
      </p:sp>
      <p:sp>
        <p:nvSpPr>
          <p:cNvPr id="9" name="Freeform 8"/>
          <p:cNvSpPr/>
          <p:nvPr/>
        </p:nvSpPr>
        <p:spPr>
          <a:xfrm>
            <a:off x="2326132" y="3385783"/>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147840" tIns="169930" rIns="147840" bIns="169930" numCol="1" spcCol="1270" anchor="ctr" anchorCtr="0">
            <a:noAutofit/>
          </a:bodyPr>
          <a:lstStyle/>
          <a:p>
            <a:pPr algn="ctr" defTabSz="2334035">
              <a:lnSpc>
                <a:spcPct val="90000"/>
              </a:lnSpc>
              <a:spcBef>
                <a:spcPct val="0"/>
              </a:spcBef>
              <a:spcAft>
                <a:spcPct val="35000"/>
              </a:spcAft>
            </a:pPr>
            <a:endParaRPr lang="en-US" sz="5251">
              <a:solidFill>
                <a:prstClr val="white"/>
              </a:solidFill>
            </a:endParaRPr>
          </a:p>
        </p:txBody>
      </p:sp>
      <p:sp>
        <p:nvSpPr>
          <p:cNvPr id="10" name="Freeform 9"/>
          <p:cNvSpPr/>
          <p:nvPr/>
        </p:nvSpPr>
        <p:spPr>
          <a:xfrm>
            <a:off x="2214438" y="3588365"/>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210716" tIns="232806" rIns="210719" bIns="232809" numCol="1" spcCol="1270" anchor="ctr" anchorCtr="0">
            <a:noAutofit/>
          </a:bodyPr>
          <a:lstStyle/>
          <a:p>
            <a:pPr algn="ctr" defTabSz="733554">
              <a:lnSpc>
                <a:spcPct val="90000"/>
              </a:lnSpc>
              <a:spcBef>
                <a:spcPct val="0"/>
              </a:spcBef>
              <a:spcAft>
                <a:spcPct val="35000"/>
              </a:spcAft>
            </a:pPr>
            <a:endParaRPr lang="en-US" sz="1650" dirty="0">
              <a:solidFill>
                <a:prstClr val="white"/>
              </a:solidFill>
            </a:endParaRPr>
          </a:p>
        </p:txBody>
      </p:sp>
      <p:sp>
        <p:nvSpPr>
          <p:cNvPr id="11" name="Freeform 10"/>
          <p:cNvSpPr/>
          <p:nvPr/>
        </p:nvSpPr>
        <p:spPr>
          <a:xfrm>
            <a:off x="1990185" y="3588365"/>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7840" tIns="169930" rIns="147840" bIns="169930" numCol="1" spcCol="1270" anchor="ctr" anchorCtr="0">
            <a:noAutofit/>
          </a:bodyPr>
          <a:lstStyle/>
          <a:p>
            <a:pPr algn="ctr" defTabSz="2334035">
              <a:lnSpc>
                <a:spcPct val="90000"/>
              </a:lnSpc>
              <a:spcBef>
                <a:spcPct val="0"/>
              </a:spcBef>
              <a:spcAft>
                <a:spcPct val="35000"/>
              </a:spcAft>
            </a:pPr>
            <a:endParaRPr lang="en-US" sz="5251">
              <a:solidFill>
                <a:prstClr val="white"/>
              </a:solidFill>
            </a:endParaRPr>
          </a:p>
        </p:txBody>
      </p:sp>
      <p:sp>
        <p:nvSpPr>
          <p:cNvPr id="12" name="Freeform 11"/>
          <p:cNvSpPr/>
          <p:nvPr/>
        </p:nvSpPr>
        <p:spPr>
          <a:xfrm>
            <a:off x="2112267" y="4204798"/>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210716" tIns="232806" rIns="210719" bIns="232806" numCol="1" spcCol="1270" anchor="ctr" anchorCtr="0">
            <a:noAutofit/>
          </a:bodyPr>
          <a:lstStyle/>
          <a:p>
            <a:pPr algn="ctr" defTabSz="733554">
              <a:lnSpc>
                <a:spcPct val="90000"/>
              </a:lnSpc>
              <a:spcBef>
                <a:spcPct val="0"/>
              </a:spcBef>
              <a:spcAft>
                <a:spcPct val="35000"/>
              </a:spcAft>
            </a:pPr>
            <a:endParaRPr lang="en-US" sz="1650" dirty="0">
              <a:solidFill>
                <a:prstClr val="white"/>
              </a:solidFill>
            </a:endParaRPr>
          </a:p>
        </p:txBody>
      </p:sp>
      <p:sp>
        <p:nvSpPr>
          <p:cNvPr id="13" name="Freeform 12"/>
          <p:cNvSpPr/>
          <p:nvPr/>
        </p:nvSpPr>
        <p:spPr>
          <a:xfrm>
            <a:off x="1999710" y="4407376"/>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210716" tIns="232806" rIns="210716" bIns="232806" numCol="1" spcCol="1270" anchor="ctr" anchorCtr="0">
            <a:noAutofit/>
          </a:bodyPr>
          <a:lstStyle/>
          <a:p>
            <a:pPr algn="ctr" defTabSz="733554">
              <a:lnSpc>
                <a:spcPct val="90000"/>
              </a:lnSpc>
              <a:spcBef>
                <a:spcPct val="0"/>
              </a:spcBef>
              <a:spcAft>
                <a:spcPct val="35000"/>
              </a:spcAft>
            </a:pPr>
            <a:endParaRPr lang="en-US" sz="1650" dirty="0">
              <a:solidFill>
                <a:prstClr val="white"/>
              </a:solidFill>
            </a:endParaRPr>
          </a:p>
        </p:txBody>
      </p:sp>
      <p:sp>
        <p:nvSpPr>
          <p:cNvPr id="14" name="Freeform 13"/>
          <p:cNvSpPr/>
          <p:nvPr/>
        </p:nvSpPr>
        <p:spPr>
          <a:xfrm>
            <a:off x="2223961" y="4407376"/>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147840" tIns="169930" rIns="147840" bIns="169930" numCol="1" spcCol="1270" anchor="ctr" anchorCtr="0">
            <a:noAutofit/>
          </a:bodyPr>
          <a:lstStyle/>
          <a:p>
            <a:pPr algn="ctr" defTabSz="2334035">
              <a:lnSpc>
                <a:spcPct val="90000"/>
              </a:lnSpc>
              <a:spcBef>
                <a:spcPct val="0"/>
              </a:spcBef>
              <a:spcAft>
                <a:spcPct val="35000"/>
              </a:spcAft>
            </a:pPr>
            <a:endParaRPr lang="en-US" sz="5251">
              <a:solidFill>
                <a:prstClr val="white"/>
              </a:solidFill>
            </a:endParaRPr>
          </a:p>
        </p:txBody>
      </p:sp>
      <p:sp>
        <p:nvSpPr>
          <p:cNvPr id="15" name="Freeform 14"/>
          <p:cNvSpPr/>
          <p:nvPr/>
        </p:nvSpPr>
        <p:spPr>
          <a:xfrm>
            <a:off x="2112267" y="4609958"/>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210716" tIns="232806" rIns="210719" bIns="232809" numCol="1" spcCol="1270" anchor="ctr" anchorCtr="0">
            <a:noAutofit/>
          </a:bodyPr>
          <a:lstStyle/>
          <a:p>
            <a:pPr algn="ctr" defTabSz="733554">
              <a:lnSpc>
                <a:spcPct val="90000"/>
              </a:lnSpc>
              <a:spcBef>
                <a:spcPct val="0"/>
              </a:spcBef>
              <a:spcAft>
                <a:spcPct val="35000"/>
              </a:spcAft>
            </a:pPr>
            <a:endParaRPr lang="en-US" sz="1650" dirty="0">
              <a:solidFill>
                <a:prstClr val="white"/>
              </a:solidFill>
            </a:endParaRPr>
          </a:p>
        </p:txBody>
      </p:sp>
      <p:sp>
        <p:nvSpPr>
          <p:cNvPr id="16" name="Freeform 15"/>
          <p:cNvSpPr/>
          <p:nvPr/>
        </p:nvSpPr>
        <p:spPr>
          <a:xfrm>
            <a:off x="2258212" y="7152797"/>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210716" tIns="232806" rIns="210719" bIns="232806" numCol="1" spcCol="1270" anchor="ctr" anchorCtr="0">
            <a:noAutofit/>
          </a:bodyPr>
          <a:lstStyle/>
          <a:p>
            <a:pPr algn="ctr" defTabSz="733554">
              <a:lnSpc>
                <a:spcPct val="90000"/>
              </a:lnSpc>
              <a:spcBef>
                <a:spcPct val="0"/>
              </a:spcBef>
              <a:spcAft>
                <a:spcPct val="35000"/>
              </a:spcAft>
            </a:pPr>
            <a:endParaRPr lang="en-US" sz="1650" dirty="0">
              <a:solidFill>
                <a:prstClr val="white"/>
              </a:solidFill>
            </a:endParaRPr>
          </a:p>
        </p:txBody>
      </p:sp>
      <p:sp>
        <p:nvSpPr>
          <p:cNvPr id="17" name="Freeform 16"/>
          <p:cNvSpPr/>
          <p:nvPr/>
        </p:nvSpPr>
        <p:spPr>
          <a:xfrm>
            <a:off x="2033959" y="7152797"/>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47840" tIns="169930" rIns="147840" bIns="169930" numCol="1" spcCol="1270" anchor="ctr" anchorCtr="0">
            <a:noAutofit/>
          </a:bodyPr>
          <a:lstStyle/>
          <a:p>
            <a:pPr algn="ctr" defTabSz="2334035">
              <a:lnSpc>
                <a:spcPct val="90000"/>
              </a:lnSpc>
              <a:spcBef>
                <a:spcPct val="0"/>
              </a:spcBef>
              <a:spcAft>
                <a:spcPct val="35000"/>
              </a:spcAft>
            </a:pPr>
            <a:endParaRPr lang="en-US" sz="5251">
              <a:solidFill>
                <a:prstClr val="white"/>
              </a:solidFill>
            </a:endParaRPr>
          </a:p>
        </p:txBody>
      </p:sp>
      <p:sp>
        <p:nvSpPr>
          <p:cNvPr id="18" name="Freeform 17"/>
          <p:cNvSpPr/>
          <p:nvPr/>
        </p:nvSpPr>
        <p:spPr>
          <a:xfrm>
            <a:off x="2145655" y="7355376"/>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210716" tIns="232806" rIns="210716" bIns="232806" numCol="1" spcCol="1270" anchor="ctr" anchorCtr="0">
            <a:noAutofit/>
          </a:bodyPr>
          <a:lstStyle/>
          <a:p>
            <a:pPr algn="ctr" defTabSz="733554">
              <a:lnSpc>
                <a:spcPct val="90000"/>
              </a:lnSpc>
              <a:spcBef>
                <a:spcPct val="0"/>
              </a:spcBef>
              <a:spcAft>
                <a:spcPct val="35000"/>
              </a:spcAft>
            </a:pPr>
            <a:endParaRPr lang="en-US" sz="1650" dirty="0">
              <a:solidFill>
                <a:prstClr val="white"/>
              </a:solidFill>
            </a:endParaRPr>
          </a:p>
        </p:txBody>
      </p:sp>
      <p:sp>
        <p:nvSpPr>
          <p:cNvPr id="19" name="Freeform 18"/>
          <p:cNvSpPr/>
          <p:nvPr/>
        </p:nvSpPr>
        <p:spPr>
          <a:xfrm>
            <a:off x="2258212" y="7557958"/>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210716" tIns="232806" rIns="210719" bIns="232809" numCol="1" spcCol="1270" anchor="ctr" anchorCtr="0">
            <a:noAutofit/>
          </a:bodyPr>
          <a:lstStyle/>
          <a:p>
            <a:pPr algn="ctr" defTabSz="733554">
              <a:lnSpc>
                <a:spcPct val="90000"/>
              </a:lnSpc>
              <a:spcBef>
                <a:spcPct val="0"/>
              </a:spcBef>
              <a:spcAft>
                <a:spcPct val="35000"/>
              </a:spcAft>
            </a:pPr>
            <a:endParaRPr lang="en-US" sz="1650" dirty="0">
              <a:solidFill>
                <a:prstClr val="white"/>
              </a:solidFill>
            </a:endParaRPr>
          </a:p>
        </p:txBody>
      </p:sp>
      <p:sp>
        <p:nvSpPr>
          <p:cNvPr id="20" name="Freeform 19"/>
          <p:cNvSpPr/>
          <p:nvPr/>
        </p:nvSpPr>
        <p:spPr>
          <a:xfrm>
            <a:off x="2033959" y="7557958"/>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7840" tIns="169930" rIns="147840" bIns="169930" numCol="1" spcCol="1270" anchor="ctr" anchorCtr="0">
            <a:noAutofit/>
          </a:bodyPr>
          <a:lstStyle/>
          <a:p>
            <a:pPr algn="ctr" defTabSz="2334035">
              <a:lnSpc>
                <a:spcPct val="90000"/>
              </a:lnSpc>
              <a:spcBef>
                <a:spcPct val="0"/>
              </a:spcBef>
              <a:spcAft>
                <a:spcPct val="35000"/>
              </a:spcAft>
            </a:pPr>
            <a:endParaRPr lang="en-US" sz="5251">
              <a:solidFill>
                <a:prstClr val="white"/>
              </a:solidFill>
            </a:endParaRPr>
          </a:p>
        </p:txBody>
      </p:sp>
      <p:sp>
        <p:nvSpPr>
          <p:cNvPr id="21" name="Freeform 20"/>
          <p:cNvSpPr/>
          <p:nvPr/>
        </p:nvSpPr>
        <p:spPr>
          <a:xfrm>
            <a:off x="2097678" y="6160411"/>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210716" tIns="232806" rIns="210719" bIns="232806" numCol="1" spcCol="1270" anchor="ctr" anchorCtr="0">
            <a:noAutofit/>
          </a:bodyPr>
          <a:lstStyle/>
          <a:p>
            <a:pPr algn="ctr" defTabSz="733554">
              <a:lnSpc>
                <a:spcPct val="90000"/>
              </a:lnSpc>
              <a:spcBef>
                <a:spcPct val="0"/>
              </a:spcBef>
              <a:spcAft>
                <a:spcPct val="35000"/>
              </a:spcAft>
            </a:pPr>
            <a:endParaRPr lang="en-US" sz="1650" dirty="0">
              <a:solidFill>
                <a:prstClr val="white"/>
              </a:solidFill>
            </a:endParaRPr>
          </a:p>
        </p:txBody>
      </p:sp>
      <p:sp>
        <p:nvSpPr>
          <p:cNvPr id="22" name="Freeform 21"/>
          <p:cNvSpPr/>
          <p:nvPr/>
        </p:nvSpPr>
        <p:spPr>
          <a:xfrm>
            <a:off x="2209373" y="6362990"/>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147840" tIns="169930" rIns="147840" bIns="169930" numCol="1" spcCol="1270" anchor="ctr" anchorCtr="0">
            <a:noAutofit/>
          </a:bodyPr>
          <a:lstStyle/>
          <a:p>
            <a:pPr algn="ctr" defTabSz="2334035">
              <a:lnSpc>
                <a:spcPct val="90000"/>
              </a:lnSpc>
              <a:spcBef>
                <a:spcPct val="0"/>
              </a:spcBef>
              <a:spcAft>
                <a:spcPct val="35000"/>
              </a:spcAft>
            </a:pPr>
            <a:endParaRPr lang="en-US" sz="5251">
              <a:solidFill>
                <a:prstClr val="white"/>
              </a:solidFill>
            </a:endParaRPr>
          </a:p>
        </p:txBody>
      </p:sp>
      <p:sp>
        <p:nvSpPr>
          <p:cNvPr id="23" name="Freeform 22"/>
          <p:cNvSpPr/>
          <p:nvPr/>
        </p:nvSpPr>
        <p:spPr>
          <a:xfrm>
            <a:off x="2097678" y="6565571"/>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210716" tIns="232806" rIns="210719" bIns="232809" numCol="1" spcCol="1270" anchor="ctr" anchorCtr="0">
            <a:noAutofit/>
          </a:bodyPr>
          <a:lstStyle/>
          <a:p>
            <a:pPr algn="ctr" defTabSz="733554">
              <a:lnSpc>
                <a:spcPct val="90000"/>
              </a:lnSpc>
              <a:spcBef>
                <a:spcPct val="0"/>
              </a:spcBef>
              <a:spcAft>
                <a:spcPct val="35000"/>
              </a:spcAft>
            </a:pPr>
            <a:endParaRPr lang="en-US" sz="1650" dirty="0">
              <a:solidFill>
                <a:prstClr val="white"/>
              </a:solidFill>
            </a:endParaRPr>
          </a:p>
        </p:txBody>
      </p:sp>
      <p:sp>
        <p:nvSpPr>
          <p:cNvPr id="24" name="Freeform 23"/>
          <p:cNvSpPr/>
          <p:nvPr/>
        </p:nvSpPr>
        <p:spPr>
          <a:xfrm>
            <a:off x="2243624" y="5299352"/>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210716" tIns="232806" rIns="210719" bIns="232806" numCol="1" spcCol="1270" anchor="ctr" anchorCtr="0">
            <a:noAutofit/>
          </a:bodyPr>
          <a:lstStyle/>
          <a:p>
            <a:pPr algn="ctr" defTabSz="733554">
              <a:lnSpc>
                <a:spcPct val="90000"/>
              </a:lnSpc>
              <a:spcBef>
                <a:spcPct val="0"/>
              </a:spcBef>
              <a:spcAft>
                <a:spcPct val="35000"/>
              </a:spcAft>
            </a:pPr>
            <a:endParaRPr lang="en-US" sz="1650" dirty="0">
              <a:solidFill>
                <a:prstClr val="white"/>
              </a:solidFill>
            </a:endParaRPr>
          </a:p>
        </p:txBody>
      </p:sp>
      <p:sp>
        <p:nvSpPr>
          <p:cNvPr id="25" name="Freeform 24"/>
          <p:cNvSpPr/>
          <p:nvPr/>
        </p:nvSpPr>
        <p:spPr>
          <a:xfrm>
            <a:off x="2019371" y="5299352"/>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47840" tIns="169930" rIns="147840" bIns="169930" numCol="1" spcCol="1270" anchor="ctr" anchorCtr="0">
            <a:noAutofit/>
          </a:bodyPr>
          <a:lstStyle/>
          <a:p>
            <a:pPr algn="ctr" defTabSz="2334035">
              <a:lnSpc>
                <a:spcPct val="90000"/>
              </a:lnSpc>
              <a:spcBef>
                <a:spcPct val="0"/>
              </a:spcBef>
              <a:spcAft>
                <a:spcPct val="35000"/>
              </a:spcAft>
            </a:pPr>
            <a:endParaRPr lang="en-US" sz="5251">
              <a:solidFill>
                <a:prstClr val="white"/>
              </a:solidFill>
            </a:endParaRPr>
          </a:p>
        </p:txBody>
      </p:sp>
      <p:sp>
        <p:nvSpPr>
          <p:cNvPr id="26" name="Freeform 25"/>
          <p:cNvSpPr/>
          <p:nvPr/>
        </p:nvSpPr>
        <p:spPr>
          <a:xfrm>
            <a:off x="2131068" y="5501930"/>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210716" tIns="232806" rIns="210716" bIns="232806" numCol="1" spcCol="1270" anchor="ctr" anchorCtr="0">
            <a:noAutofit/>
          </a:bodyPr>
          <a:lstStyle/>
          <a:p>
            <a:pPr algn="ctr" defTabSz="733554">
              <a:lnSpc>
                <a:spcPct val="90000"/>
              </a:lnSpc>
              <a:spcBef>
                <a:spcPct val="0"/>
              </a:spcBef>
              <a:spcAft>
                <a:spcPct val="35000"/>
              </a:spcAft>
            </a:pPr>
            <a:endParaRPr lang="en-US" sz="1650" dirty="0">
              <a:solidFill>
                <a:prstClr val="white"/>
              </a:solidFill>
            </a:endParaRPr>
          </a:p>
        </p:txBody>
      </p:sp>
      <p:pic>
        <p:nvPicPr>
          <p:cNvPr id="27" name="Picture 19"/>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427213" y="9181363"/>
            <a:ext cx="1016923" cy="6141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8" name="Picture 1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99955" y="9033529"/>
            <a:ext cx="1046454" cy="672559"/>
          </a:xfrm>
          <a:prstGeom prst="rect">
            <a:avLst/>
          </a:prstGeom>
          <a:noFill/>
          <a:ln>
            <a:noFill/>
          </a:ln>
          <a:extLst>
            <a:ext uri="{909E8E84-426E-40DD-AFC4-6F175D3DCCD1}">
              <a14:hiddenFill xmlns:a14="http://schemas.microsoft.com/office/drawing/2010/main">
                <a:solidFill>
                  <a:srgbClr val="FFFFFF">
                    <a:alpha val="39999"/>
                  </a:srgbClr>
                </a:solidFill>
              </a14:hiddenFill>
            </a:ext>
            <a:ext uri="{91240B29-F687-4F45-9708-019B960494DF}">
              <a14:hiddenLine xmlns:a14="http://schemas.microsoft.com/office/drawing/2010/main" w="12700" cap="flat">
                <a:solidFill>
                  <a:schemeClr val="tx1">
                    <a:alpha val="39999"/>
                  </a:schemeClr>
                </a:solidFill>
                <a:miter lim="800000"/>
                <a:headEnd/>
                <a:tailEnd/>
              </a14:hiddenLine>
            </a:ext>
          </a:extLst>
        </p:spPr>
      </p:pic>
      <p:pic>
        <p:nvPicPr>
          <p:cNvPr id="29" name="Picture 28"/>
          <p:cNvPicPr>
            <a:picLocks noChangeAspect="1"/>
          </p:cNvPicPr>
          <p:nvPr/>
        </p:nvPicPr>
        <p:blipFill>
          <a:blip r:embed="rId4" cstate="print"/>
          <a:stretch>
            <a:fillRect/>
          </a:stretch>
        </p:blipFill>
        <p:spPr>
          <a:xfrm>
            <a:off x="6855491" y="9047814"/>
            <a:ext cx="718827" cy="974682"/>
          </a:xfrm>
          <a:prstGeom prst="rect">
            <a:avLst/>
          </a:prstGeom>
        </p:spPr>
      </p:pic>
      <p:pic>
        <p:nvPicPr>
          <p:cNvPr id="30" name="Picture 29"/>
          <p:cNvPicPr>
            <a:picLocks noChangeAspect="1"/>
          </p:cNvPicPr>
          <p:nvPr/>
        </p:nvPicPr>
        <p:blipFill>
          <a:blip r:embed="rId5" cstate="print"/>
          <a:stretch>
            <a:fillRect/>
          </a:stretch>
        </p:blipFill>
        <p:spPr>
          <a:xfrm>
            <a:off x="9385553" y="9024117"/>
            <a:ext cx="895630" cy="1231166"/>
          </a:xfrm>
          <a:prstGeom prst="rect">
            <a:avLst/>
          </a:prstGeom>
        </p:spPr>
      </p:pic>
      <p:pic>
        <p:nvPicPr>
          <p:cNvPr id="31" name="Picture 2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515735" y="9300198"/>
            <a:ext cx="1262859" cy="760688"/>
          </a:xfrm>
          <a:prstGeom prst="rect">
            <a:avLst/>
          </a:prstGeom>
          <a:noFill/>
          <a:ln>
            <a:noFill/>
          </a:ln>
          <a:extLst>
            <a:ext uri="{909E8E84-426E-40DD-AFC4-6F175D3DCCD1}">
              <a14:hiddenFill xmlns:a14="http://schemas.microsoft.com/office/drawing/2010/main">
                <a:solidFill>
                  <a:srgbClr val="FFFFFF">
                    <a:alpha val="39999"/>
                  </a:srgbClr>
                </a:solidFill>
              </a14:hiddenFill>
            </a:ext>
            <a:ext uri="{91240B29-F687-4F45-9708-019B960494DF}">
              <a14:hiddenLine xmlns:a14="http://schemas.microsoft.com/office/drawing/2010/main" w="12700" cap="flat">
                <a:solidFill>
                  <a:schemeClr val="tx1">
                    <a:alpha val="39999"/>
                  </a:schemeClr>
                </a:solidFill>
                <a:miter lim="800000"/>
                <a:headEnd/>
                <a:tailEnd/>
              </a14:hiddenLine>
            </a:ext>
          </a:extLst>
        </p:spPr>
      </p:pic>
      <p:pic>
        <p:nvPicPr>
          <p:cNvPr id="32" name="Picture 31"/>
          <p:cNvPicPr>
            <a:picLocks noChangeAspect="1"/>
          </p:cNvPicPr>
          <p:nvPr/>
        </p:nvPicPr>
        <p:blipFill>
          <a:blip r:embed="rId7" cstate="print"/>
          <a:stretch>
            <a:fillRect/>
          </a:stretch>
        </p:blipFill>
        <p:spPr>
          <a:xfrm>
            <a:off x="12059282" y="9371647"/>
            <a:ext cx="839970" cy="668864"/>
          </a:xfrm>
          <a:prstGeom prst="rect">
            <a:avLst/>
          </a:prstGeom>
        </p:spPr>
      </p:pic>
      <p:pic>
        <p:nvPicPr>
          <p:cNvPr id="33" name="Picture 32"/>
          <p:cNvPicPr>
            <a:picLocks noChangeAspect="1"/>
          </p:cNvPicPr>
          <p:nvPr/>
        </p:nvPicPr>
        <p:blipFill>
          <a:blip r:embed="rId4" cstate="print"/>
          <a:stretch>
            <a:fillRect/>
          </a:stretch>
        </p:blipFill>
        <p:spPr>
          <a:xfrm>
            <a:off x="13247976" y="9158407"/>
            <a:ext cx="718827" cy="974682"/>
          </a:xfrm>
          <a:prstGeom prst="rect">
            <a:avLst/>
          </a:prstGeom>
        </p:spPr>
      </p:pic>
      <p:pic>
        <p:nvPicPr>
          <p:cNvPr id="34" name="Picture 33"/>
          <p:cNvPicPr>
            <a:picLocks noChangeAspect="1"/>
          </p:cNvPicPr>
          <p:nvPr/>
        </p:nvPicPr>
        <p:blipFill>
          <a:blip r:embed="rId4" cstate="print"/>
          <a:stretch>
            <a:fillRect/>
          </a:stretch>
        </p:blipFill>
        <p:spPr>
          <a:xfrm>
            <a:off x="13418239" y="9158407"/>
            <a:ext cx="718827" cy="974682"/>
          </a:xfrm>
          <a:prstGeom prst="rect">
            <a:avLst/>
          </a:prstGeom>
        </p:spPr>
      </p:pic>
      <p:pic>
        <p:nvPicPr>
          <p:cNvPr id="35" name="Picture 34"/>
          <p:cNvPicPr>
            <a:picLocks noChangeAspect="1"/>
          </p:cNvPicPr>
          <p:nvPr/>
        </p:nvPicPr>
        <p:blipFill>
          <a:blip r:embed="rId4" cstate="print"/>
          <a:stretch>
            <a:fillRect/>
          </a:stretch>
        </p:blipFill>
        <p:spPr>
          <a:xfrm>
            <a:off x="13607389" y="9165728"/>
            <a:ext cx="718827" cy="974682"/>
          </a:xfrm>
          <a:prstGeom prst="rect">
            <a:avLst/>
          </a:prstGeom>
        </p:spPr>
      </p:pic>
      <p:graphicFrame>
        <p:nvGraphicFramePr>
          <p:cNvPr id="50" name="Table 49"/>
          <p:cNvGraphicFramePr>
            <a:graphicFrameLocks noGrp="1"/>
          </p:cNvGraphicFramePr>
          <p:nvPr>
            <p:extLst>
              <p:ext uri="{D42A27DB-BD31-4B8C-83A1-F6EECF244321}">
                <p14:modId xmlns:p14="http://schemas.microsoft.com/office/powerpoint/2010/main" val="815327652"/>
              </p:ext>
            </p:extLst>
          </p:nvPr>
        </p:nvGraphicFramePr>
        <p:xfrm>
          <a:off x="5287076" y="2072610"/>
          <a:ext cx="9052708" cy="5898318"/>
        </p:xfrm>
        <a:graphic>
          <a:graphicData uri="http://schemas.openxmlformats.org/drawingml/2006/table">
            <a:tbl>
              <a:tblPr/>
              <a:tblGrid>
                <a:gridCol w="1293244">
                  <a:extLst>
                    <a:ext uri="{9D8B030D-6E8A-4147-A177-3AD203B41FA5}">
                      <a16:colId xmlns:a16="http://schemas.microsoft.com/office/drawing/2014/main" val="20000"/>
                    </a:ext>
                  </a:extLst>
                </a:gridCol>
                <a:gridCol w="1293244">
                  <a:extLst>
                    <a:ext uri="{9D8B030D-6E8A-4147-A177-3AD203B41FA5}">
                      <a16:colId xmlns:a16="http://schemas.microsoft.com/office/drawing/2014/main" val="20001"/>
                    </a:ext>
                  </a:extLst>
                </a:gridCol>
                <a:gridCol w="1293244">
                  <a:extLst>
                    <a:ext uri="{9D8B030D-6E8A-4147-A177-3AD203B41FA5}">
                      <a16:colId xmlns:a16="http://schemas.microsoft.com/office/drawing/2014/main" val="20002"/>
                    </a:ext>
                  </a:extLst>
                </a:gridCol>
                <a:gridCol w="1293244">
                  <a:extLst>
                    <a:ext uri="{9D8B030D-6E8A-4147-A177-3AD203B41FA5}">
                      <a16:colId xmlns:a16="http://schemas.microsoft.com/office/drawing/2014/main" val="20003"/>
                    </a:ext>
                  </a:extLst>
                </a:gridCol>
                <a:gridCol w="1293244">
                  <a:extLst>
                    <a:ext uri="{9D8B030D-6E8A-4147-A177-3AD203B41FA5}">
                      <a16:colId xmlns:a16="http://schemas.microsoft.com/office/drawing/2014/main" val="20004"/>
                    </a:ext>
                  </a:extLst>
                </a:gridCol>
                <a:gridCol w="1293244">
                  <a:extLst>
                    <a:ext uri="{9D8B030D-6E8A-4147-A177-3AD203B41FA5}">
                      <a16:colId xmlns:a16="http://schemas.microsoft.com/office/drawing/2014/main" val="20005"/>
                    </a:ext>
                  </a:extLst>
                </a:gridCol>
                <a:gridCol w="1293244">
                  <a:extLst>
                    <a:ext uri="{9D8B030D-6E8A-4147-A177-3AD203B41FA5}">
                      <a16:colId xmlns:a16="http://schemas.microsoft.com/office/drawing/2014/main" val="20006"/>
                    </a:ext>
                  </a:extLst>
                </a:gridCol>
              </a:tblGrid>
              <a:tr h="983053">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24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a:t>
                      </a:r>
                    </a:p>
                  </a:txBody>
                  <a:tcPr marL="26391" marR="26391" marT="26391" marB="26391" anchor="ctr" horzOverflow="overflow">
                    <a:lnL w="25400" cap="flat" cmpd="sng" algn="ctr">
                      <a:noFill/>
                      <a:prstDash val="solid"/>
                      <a:round/>
                      <a:headEnd type="none" w="med" len="med"/>
                      <a:tailEnd type="none" w="med" len="med"/>
                    </a:lnL>
                    <a:lnR w="12700" cap="flat" cmpd="sng" algn="ctr">
                      <a:noFill/>
                      <a:prstDash val="solid"/>
                      <a:round/>
                      <a:headEnd type="none" w="med" len="med"/>
                      <a:tailEnd type="none" w="med" len="med"/>
                    </a:lnR>
                    <a:lnT cap="flat">
                      <a:noFill/>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24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a:t>
                      </a:r>
                    </a:p>
                  </a:txBody>
                  <a:tcPr marL="26391" marR="26391" marT="26391" marB="263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cap="flat">
                      <a:noFill/>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26391" marR="26391" marT="26391" marB="263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cap="flat">
                      <a:noFill/>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26391" marR="26391" marT="26391" marB="263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cap="flat">
                      <a:noFill/>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24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a:t>
                      </a:r>
                    </a:p>
                  </a:txBody>
                  <a:tcPr marL="26391" marR="26391" marT="26391" marB="263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cap="flat">
                      <a:noFill/>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26391" marR="26391" marT="26391" marB="263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cap="flat">
                      <a:noFill/>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24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a:t>
                      </a:r>
                    </a:p>
                  </a:txBody>
                  <a:tcPr marL="26391" marR="26391" marT="26391" marB="26391" anchor="ctr" horzOverflow="overflow">
                    <a:lnL w="12700" cap="flat" cmpd="sng" algn="ctr">
                      <a:noFill/>
                      <a:prstDash val="solid"/>
                      <a:round/>
                      <a:headEnd type="none" w="med" len="med"/>
                      <a:tailEnd type="none" w="med" len="med"/>
                    </a:lnL>
                    <a:lnR cap="flat">
                      <a:noFill/>
                    </a:lnR>
                    <a:lnT cap="flat">
                      <a:noFill/>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983053">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26391" marR="26391" marT="26391" marB="26391" anchor="ctr" horzOverflow="overflow">
                    <a:lnL w="254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24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a:t>
                      </a:r>
                    </a:p>
                  </a:txBody>
                  <a:tcPr marL="26391" marR="26391" marT="26391" marB="263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24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a:t>
                      </a:r>
                    </a:p>
                  </a:txBody>
                  <a:tcPr marL="26391" marR="26391" marT="26391" marB="263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26391" marR="26391" marT="26391" marB="263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26391" marR="26391" marT="26391" marB="263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24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a:t>
                      </a:r>
                    </a:p>
                  </a:txBody>
                  <a:tcPr marL="26391" marR="26391" marT="26391" marB="263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24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a:t>
                      </a:r>
                    </a:p>
                  </a:txBody>
                  <a:tcPr marL="26391" marR="26391" marT="26391" marB="26391" anchor="ctr" horzOverflow="overflow">
                    <a:lnL w="12700" cap="flat" cmpd="sng" algn="ctr">
                      <a:noFill/>
                      <a:prstDash val="solid"/>
                      <a:round/>
                      <a:headEnd type="none" w="med" len="med"/>
                      <a:tailEnd type="none" w="med" len="med"/>
                    </a:lnL>
                    <a:lnR cap="flat">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983053">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26391" marR="26391" marT="26391" marB="26391" anchor="ctr" horzOverflow="overflow">
                    <a:lnL w="254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26391" marR="26391" marT="26391" marB="263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24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a:t>
                      </a:r>
                    </a:p>
                  </a:txBody>
                  <a:tcPr marL="26391" marR="26391" marT="26391" marB="263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24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a:t>
                      </a:r>
                    </a:p>
                  </a:txBody>
                  <a:tcPr marL="26391" marR="26391" marT="26391" marB="263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26391" marR="26391" marT="26391" marB="263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26391" marR="26391" marT="26391" marB="263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24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a:t>
                      </a:r>
                    </a:p>
                  </a:txBody>
                  <a:tcPr marL="26391" marR="26391" marT="26391" marB="26391" anchor="ctr" horzOverflow="overflow">
                    <a:lnL w="12700" cap="flat" cmpd="sng" algn="ctr">
                      <a:noFill/>
                      <a:prstDash val="solid"/>
                      <a:round/>
                      <a:headEnd type="none" w="med" len="med"/>
                      <a:tailEnd type="none" w="med" len="med"/>
                    </a:lnL>
                    <a:lnR cap="flat">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983053">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26391" marR="26391" marT="26391" marB="26391" anchor="ctr" horzOverflow="overflow">
                    <a:lnL w="254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26391" marR="26391" marT="26391" marB="263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26391" marR="26391" marT="26391" marB="263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24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a:t>
                      </a:r>
                    </a:p>
                  </a:txBody>
                  <a:tcPr marL="26391" marR="26391" marT="26391" marB="263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26391" marR="26391" marT="26391" marB="263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26391" marR="26391" marT="26391" marB="263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26391" marR="26391" marT="26391" marB="26391" anchor="ctr" horzOverflow="overflow">
                    <a:lnL w="12700" cap="flat" cmpd="sng" algn="ctr">
                      <a:noFill/>
                      <a:prstDash val="solid"/>
                      <a:round/>
                      <a:headEnd type="none" w="med" len="med"/>
                      <a:tailEnd type="none" w="med" len="med"/>
                    </a:lnL>
                    <a:lnR cap="flat">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983053">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26391" marR="26391" marT="26391" marB="26391" anchor="ctr" horzOverflow="overflow">
                    <a:lnL w="254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26391" marR="26391" marT="26391" marB="263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26391" marR="26391" marT="26391" marB="263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24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a:t>
                      </a:r>
                    </a:p>
                  </a:txBody>
                  <a:tcPr marL="26391" marR="26391" marT="26391" marB="263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24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a:t>
                      </a:r>
                    </a:p>
                  </a:txBody>
                  <a:tcPr marL="26391" marR="26391" marT="26391" marB="263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24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a:t>
                      </a:r>
                    </a:p>
                  </a:txBody>
                  <a:tcPr marL="26391" marR="26391" marT="26391" marB="263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26391" marR="26391" marT="26391" marB="26391" anchor="ctr" horzOverflow="overflow">
                    <a:lnL w="12700" cap="flat" cmpd="sng" algn="ctr">
                      <a:noFill/>
                      <a:prstDash val="solid"/>
                      <a:round/>
                      <a:headEnd type="none" w="med" len="med"/>
                      <a:tailEnd type="none" w="med" len="med"/>
                    </a:lnL>
                    <a:lnR cap="flat">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983053">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26391" marR="26391" marT="26391" marB="26391" anchor="ctr" horzOverflow="overflow">
                    <a:lnL w="254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54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26391" marR="26391" marT="26391" marB="263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54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26391" marR="26391" marT="26391" marB="263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54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26391" marR="26391" marT="26391" marB="263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54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26391" marR="26391" marT="26391" marB="263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54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24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a:t>
                      </a:r>
                    </a:p>
                  </a:txBody>
                  <a:tcPr marL="26391" marR="26391" marT="26391" marB="263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54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24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a:t>
                      </a:r>
                    </a:p>
                  </a:txBody>
                  <a:tcPr marL="26391" marR="26391" marT="26391" marB="26391" anchor="ctr" horzOverflow="overflow">
                    <a:lnL w="12700" cap="flat" cmpd="sng" algn="ctr">
                      <a:noFill/>
                      <a:prstDash val="solid"/>
                      <a:round/>
                      <a:headEnd type="none" w="med" len="med"/>
                      <a:tailEnd type="none" w="med" len="med"/>
                    </a:lnL>
                    <a:lnR cap="flat">
                      <a:noFill/>
                    </a:lnR>
                    <a:lnT w="12700" cap="flat" cmpd="sng" algn="ctr">
                      <a:noFill/>
                      <a:prstDash val="solid"/>
                      <a:round/>
                      <a:headEnd type="none" w="med" len="med"/>
                      <a:tailEnd type="none" w="med" len="med"/>
                    </a:lnT>
                    <a:lnB w="254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sp>
        <p:nvSpPr>
          <p:cNvPr id="36" name="TextBox 35"/>
          <p:cNvSpPr txBox="1"/>
          <p:nvPr/>
        </p:nvSpPr>
        <p:spPr>
          <a:xfrm>
            <a:off x="4970211" y="0"/>
            <a:ext cx="8136904" cy="861774"/>
          </a:xfrm>
          <a:prstGeom prst="rect">
            <a:avLst/>
          </a:prstGeom>
          <a:noFill/>
        </p:spPr>
        <p:txBody>
          <a:bodyPr wrap="square" rtlCol="0">
            <a:spAutoFit/>
          </a:bodyPr>
          <a:lstStyle/>
          <a:p>
            <a:pPr algn="ctr"/>
            <a:r>
              <a:rPr lang="tr-TR" sz="5000" dirty="0">
                <a:solidFill>
                  <a:schemeClr val="accent5">
                    <a:lumMod val="75000"/>
                  </a:schemeClr>
                </a:solidFill>
                <a:latin typeface="Novecento sans wide Book" pitchFamily="50" charset="-94"/>
              </a:rPr>
              <a:t>The Matrix From Hell</a:t>
            </a:r>
          </a:p>
        </p:txBody>
      </p:sp>
      <p:pic>
        <p:nvPicPr>
          <p:cNvPr id="37" name="Picture 3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5400000">
            <a:off x="8332525" y="-3308877"/>
            <a:ext cx="1168254" cy="9003175"/>
          </a:xfrm>
          <a:prstGeom prst="rect">
            <a:avLst/>
          </a:prstGeom>
        </p:spPr>
      </p:pic>
    </p:spTree>
    <p:extLst>
      <p:ext uri="{BB962C8B-B14F-4D97-AF65-F5344CB8AC3E}">
        <p14:creationId xmlns:p14="http://schemas.microsoft.com/office/powerpoint/2010/main" val="1687012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7" name="Picture 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50242" y="2220234"/>
            <a:ext cx="1187110" cy="1172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69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02067" y="2790467"/>
            <a:ext cx="2167527" cy="1792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699"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161888" y="1695888"/>
            <a:ext cx="1976382" cy="2202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700"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066367" y="1622964"/>
            <a:ext cx="2451041" cy="16306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701" name="Picture 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381968" y="3425020"/>
            <a:ext cx="2377875" cy="15200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702" name="Picture 6"/>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951025" y="1857400"/>
            <a:ext cx="1975466" cy="15163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29703" name="Line 7"/>
          <p:cNvSpPr>
            <a:spLocks noChangeShapeType="1"/>
          </p:cNvSpPr>
          <p:nvPr/>
        </p:nvSpPr>
        <p:spPr bwMode="auto">
          <a:xfrm>
            <a:off x="1086843" y="5391352"/>
            <a:ext cx="14995662" cy="0"/>
          </a:xfrm>
          <a:prstGeom prst="line">
            <a:avLst/>
          </a:prstGeom>
          <a:noFill/>
          <a:ln w="63500" cap="flat">
            <a:solidFill>
              <a:schemeClr val="tx1"/>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pPr defTabSz="1371874"/>
            <a:endParaRPr lang="en-US" sz="1350">
              <a:solidFill>
                <a:srgbClr val="394D54"/>
              </a:solidFill>
            </a:endParaRPr>
          </a:p>
        </p:txBody>
      </p:sp>
      <p:pic>
        <p:nvPicPr>
          <p:cNvPr id="29704" name="Picture 8"/>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1532825" y="8318359"/>
            <a:ext cx="1258447" cy="1252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705" name="Picture 9"/>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2594520" y="6238956"/>
            <a:ext cx="2019367" cy="12877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706" name="Picture 10"/>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374269" y="7555245"/>
            <a:ext cx="1851999" cy="19498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707" name="Picture 11"/>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672227" y="6450259"/>
            <a:ext cx="2019367" cy="1103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708" name="Picture 12"/>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0049375" y="6074656"/>
            <a:ext cx="1248386" cy="14294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709" name="Picture 13"/>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6044303" y="6682754"/>
            <a:ext cx="1894985" cy="15236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710" name="Picture 14"/>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3248595" y="8419699"/>
            <a:ext cx="2472992" cy="14422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 name="Picture 1"/>
          <p:cNvPicPr>
            <a:picLocks noChangeAspect="1"/>
          </p:cNvPicPr>
          <p:nvPr/>
        </p:nvPicPr>
        <p:blipFill>
          <a:blip r:embed="rId15" cstate="print"/>
          <a:stretch>
            <a:fillRect/>
          </a:stretch>
        </p:blipFill>
        <p:spPr>
          <a:xfrm>
            <a:off x="10644846" y="3229986"/>
            <a:ext cx="1915105" cy="1915105"/>
          </a:xfrm>
          <a:prstGeom prst="rect">
            <a:avLst/>
          </a:prstGeom>
        </p:spPr>
      </p:pic>
      <p:sp>
        <p:nvSpPr>
          <p:cNvPr id="17" name="TextBox 16"/>
          <p:cNvSpPr txBox="1"/>
          <p:nvPr/>
        </p:nvSpPr>
        <p:spPr>
          <a:xfrm rot="16200000">
            <a:off x="-699453" y="3248365"/>
            <a:ext cx="3279965" cy="507960"/>
          </a:xfrm>
          <a:prstGeom prst="rect">
            <a:avLst/>
          </a:prstGeom>
          <a:solidFill>
            <a:schemeClr val="accent1"/>
          </a:solidFill>
        </p:spPr>
        <p:txBody>
          <a:bodyPr wrap="square" rtlCol="0">
            <a:spAutoFit/>
          </a:bodyPr>
          <a:lstStyle/>
          <a:p>
            <a:pPr algn="ctr" defTabSz="1371874"/>
            <a:r>
              <a:rPr lang="en-US" sz="2701" b="1" dirty="0">
                <a:solidFill>
                  <a:prstClr val="white"/>
                </a:solidFill>
              </a:rPr>
              <a:t>Multiplicity of Goods</a:t>
            </a:r>
          </a:p>
        </p:txBody>
      </p:sp>
      <p:sp>
        <p:nvSpPr>
          <p:cNvPr id="18" name="TextBox 17"/>
          <p:cNvSpPr txBox="1"/>
          <p:nvPr/>
        </p:nvSpPr>
        <p:spPr>
          <a:xfrm rot="16200000">
            <a:off x="-690033" y="6844583"/>
            <a:ext cx="3279965" cy="1339213"/>
          </a:xfrm>
          <a:prstGeom prst="rect">
            <a:avLst/>
          </a:prstGeom>
          <a:solidFill>
            <a:schemeClr val="accent1"/>
          </a:solidFill>
        </p:spPr>
        <p:txBody>
          <a:bodyPr wrap="square" rtlCol="0">
            <a:spAutoFit/>
          </a:bodyPr>
          <a:lstStyle/>
          <a:p>
            <a:pPr algn="ctr" defTabSz="1371874"/>
            <a:r>
              <a:rPr lang="en-US" sz="2701" b="1" dirty="0" err="1">
                <a:solidFill>
                  <a:prstClr val="white"/>
                </a:solidFill>
              </a:rPr>
              <a:t>Multipilicity</a:t>
            </a:r>
            <a:r>
              <a:rPr lang="en-US" sz="2701" b="1" dirty="0">
                <a:solidFill>
                  <a:prstClr val="white"/>
                </a:solidFill>
              </a:rPr>
              <a:t> of methods for transporting/storing</a:t>
            </a:r>
          </a:p>
        </p:txBody>
      </p:sp>
      <p:sp>
        <p:nvSpPr>
          <p:cNvPr id="19" name="TextBox 18"/>
          <p:cNvSpPr txBox="1"/>
          <p:nvPr/>
        </p:nvSpPr>
        <p:spPr>
          <a:xfrm rot="5400000">
            <a:off x="15301772" y="2544387"/>
            <a:ext cx="3279965" cy="1754839"/>
          </a:xfrm>
          <a:prstGeom prst="rect">
            <a:avLst/>
          </a:prstGeom>
          <a:solidFill>
            <a:schemeClr val="accent1"/>
          </a:solidFill>
        </p:spPr>
        <p:txBody>
          <a:bodyPr wrap="square" rtlCol="0">
            <a:spAutoFit/>
          </a:bodyPr>
          <a:lstStyle/>
          <a:p>
            <a:pPr algn="ctr" defTabSz="1371874"/>
            <a:r>
              <a:rPr lang="en-US" sz="2701" b="1" dirty="0">
                <a:solidFill>
                  <a:prstClr val="white"/>
                </a:solidFill>
              </a:rPr>
              <a:t>Do I worry about how goods interact (e.g. coffee beans next to spices)</a:t>
            </a:r>
          </a:p>
        </p:txBody>
      </p:sp>
      <p:sp>
        <p:nvSpPr>
          <p:cNvPr id="22" name="TextBox 21"/>
          <p:cNvSpPr txBox="1"/>
          <p:nvPr/>
        </p:nvSpPr>
        <p:spPr>
          <a:xfrm rot="5400000">
            <a:off x="15217541" y="7075090"/>
            <a:ext cx="3530743" cy="1754839"/>
          </a:xfrm>
          <a:prstGeom prst="rect">
            <a:avLst/>
          </a:prstGeom>
          <a:solidFill>
            <a:schemeClr val="accent1"/>
          </a:solidFill>
        </p:spPr>
        <p:txBody>
          <a:bodyPr wrap="square" rtlCol="0">
            <a:spAutoFit/>
          </a:bodyPr>
          <a:lstStyle/>
          <a:p>
            <a:pPr algn="ctr" defTabSz="1371874"/>
            <a:r>
              <a:rPr lang="en-US" sz="2701" b="1" dirty="0">
                <a:solidFill>
                  <a:prstClr val="white"/>
                </a:solidFill>
              </a:rPr>
              <a:t>Can I transport quickly and smoothly</a:t>
            </a:r>
          </a:p>
          <a:p>
            <a:pPr algn="ctr" defTabSz="1371874"/>
            <a:r>
              <a:rPr lang="en-US" sz="2701" b="1" dirty="0">
                <a:solidFill>
                  <a:prstClr val="white"/>
                </a:solidFill>
              </a:rPr>
              <a:t>(e.g. from boat to train to truck)</a:t>
            </a:r>
          </a:p>
        </p:txBody>
      </p:sp>
      <p:grpSp>
        <p:nvGrpSpPr>
          <p:cNvPr id="23" name="Group 22"/>
          <p:cNvGrpSpPr/>
          <p:nvPr/>
        </p:nvGrpSpPr>
        <p:grpSpPr>
          <a:xfrm>
            <a:off x="7266494" y="4286004"/>
            <a:ext cx="2267858" cy="2267858"/>
            <a:chOff x="5104426" y="2860581"/>
            <a:chExt cx="1511642" cy="1511642"/>
          </a:xfrm>
        </p:grpSpPr>
        <p:cxnSp>
          <p:nvCxnSpPr>
            <p:cNvPr id="24" name="Straight Arrow Connector 23"/>
            <p:cNvCxnSpPr/>
            <p:nvPr/>
          </p:nvCxnSpPr>
          <p:spPr>
            <a:xfrm rot="2700000">
              <a:off x="5104426" y="3615142"/>
              <a:ext cx="1511642" cy="2519"/>
            </a:xfrm>
            <a:prstGeom prst="straightConnector1">
              <a:avLst/>
            </a:prstGeom>
            <a:ln w="69850">
              <a:headEnd type="triangle"/>
              <a:tailEnd type="triangle"/>
            </a:ln>
          </p:spPr>
          <p:style>
            <a:lnRef idx="3">
              <a:schemeClr val="dk1"/>
            </a:lnRef>
            <a:fillRef idx="0">
              <a:schemeClr val="dk1"/>
            </a:fillRef>
            <a:effectRef idx="2">
              <a:schemeClr val="dk1"/>
            </a:effectRef>
            <a:fontRef idx="minor">
              <a:schemeClr val="tx1"/>
            </a:fontRef>
          </p:style>
        </p:cxnSp>
        <p:cxnSp>
          <p:nvCxnSpPr>
            <p:cNvPr id="25" name="Straight Arrow Connector 24"/>
            <p:cNvCxnSpPr/>
            <p:nvPr/>
          </p:nvCxnSpPr>
          <p:spPr>
            <a:xfrm rot="-2700000">
              <a:off x="5104426" y="3615142"/>
              <a:ext cx="1511642" cy="2519"/>
            </a:xfrm>
            <a:prstGeom prst="straightConnector1">
              <a:avLst/>
            </a:prstGeom>
            <a:ln w="69850">
              <a:headEnd type="triangle"/>
              <a:tailEnd type="triangle"/>
            </a:ln>
          </p:spPr>
          <p:style>
            <a:lnRef idx="3">
              <a:schemeClr val="dk1"/>
            </a:lnRef>
            <a:fillRef idx="0">
              <a:schemeClr val="dk1"/>
            </a:fillRef>
            <a:effectRef idx="2">
              <a:schemeClr val="dk1"/>
            </a:effectRef>
            <a:fontRef idx="minor">
              <a:schemeClr val="tx1"/>
            </a:fontRef>
          </p:style>
        </p:cxnSp>
      </p:grpSp>
      <p:sp>
        <p:nvSpPr>
          <p:cNvPr id="27" name="TextBox 26"/>
          <p:cNvSpPr txBox="1"/>
          <p:nvPr/>
        </p:nvSpPr>
        <p:spPr>
          <a:xfrm>
            <a:off x="4967098" y="22521"/>
            <a:ext cx="8136904" cy="861774"/>
          </a:xfrm>
          <a:prstGeom prst="rect">
            <a:avLst/>
          </a:prstGeom>
          <a:noFill/>
        </p:spPr>
        <p:txBody>
          <a:bodyPr wrap="square" rtlCol="0">
            <a:spAutoFit/>
          </a:bodyPr>
          <a:lstStyle/>
          <a:p>
            <a:pPr algn="ctr"/>
            <a:r>
              <a:rPr lang="tr-TR" sz="5000" dirty="0">
                <a:solidFill>
                  <a:schemeClr val="accent5">
                    <a:lumMod val="75000"/>
                  </a:schemeClr>
                </a:solidFill>
                <a:latin typeface="Novecento sans wide Book" pitchFamily="50" charset="-94"/>
              </a:rPr>
              <a:t>Cargo Transport Pre-1960</a:t>
            </a:r>
          </a:p>
        </p:txBody>
      </p:sp>
      <p:pic>
        <p:nvPicPr>
          <p:cNvPr id="28" name="Picture 27"/>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rot="5400000">
            <a:off x="8406049" y="-3302425"/>
            <a:ext cx="1168254" cy="9003175"/>
          </a:xfrm>
          <a:prstGeom prst="rect">
            <a:avLst/>
          </a:prstGeom>
        </p:spPr>
      </p:pic>
    </p:spTree>
    <p:extLst>
      <p:ext uri="{BB962C8B-B14F-4D97-AF65-F5344CB8AC3E}">
        <p14:creationId xmlns:p14="http://schemas.microsoft.com/office/powerpoint/2010/main" val="1056214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5237807" y="3992959"/>
            <a:ext cx="11881320" cy="1015663"/>
          </a:xfrm>
          <a:prstGeom prst="rect">
            <a:avLst/>
          </a:prstGeom>
          <a:noFill/>
        </p:spPr>
        <p:txBody>
          <a:bodyPr wrap="square" rtlCol="0">
            <a:spAutoFit/>
          </a:bodyPr>
          <a:lstStyle/>
          <a:p>
            <a:r>
              <a:rPr lang="en-US" sz="5500" dirty="0">
                <a:solidFill>
                  <a:schemeClr val="accent5">
                    <a:lumMod val="75000"/>
                  </a:schemeClr>
                </a:solidFill>
                <a:latin typeface="Novecento sans wide Book" pitchFamily="50" charset="-94"/>
              </a:rPr>
              <a:t>	</a:t>
            </a:r>
            <a:r>
              <a:rPr lang="tr-TR" sz="6000" dirty="0">
                <a:solidFill>
                  <a:schemeClr val="accent5">
                    <a:lumMod val="75000"/>
                  </a:schemeClr>
                </a:solidFill>
                <a:latin typeface="Novecento sans wide Book" pitchFamily="50" charset="-94"/>
                <a:cs typeface="Klavika" panose="020B0706030404030204" pitchFamily="34" charset="0"/>
              </a:rPr>
              <a:t>The Solution</a:t>
            </a:r>
            <a:r>
              <a:rPr lang="en-US" sz="5500" dirty="0">
                <a:solidFill>
                  <a:schemeClr val="accent5">
                    <a:lumMod val="75000"/>
                  </a:schemeClr>
                </a:solidFill>
                <a:latin typeface="Novecento sans wide Book" pitchFamily="50" charset="-94"/>
                <a:cs typeface="Klavika" panose="020B0706030404030204" pitchFamily="34" charset="0"/>
              </a:rPr>
              <a:t> </a:t>
            </a:r>
            <a:endParaRPr lang="tr-TR" sz="6000" dirty="0">
              <a:solidFill>
                <a:schemeClr val="accent5">
                  <a:lumMod val="75000"/>
                </a:schemeClr>
              </a:solidFill>
              <a:latin typeface="Novecento sans wide Book" pitchFamily="50" charset="-94"/>
              <a:cs typeface="Klavika" panose="020B0706030404030204" pitchFamily="34" charset="0"/>
            </a:endParaRPr>
          </a:p>
        </p:txBody>
      </p:sp>
      <p:pic>
        <p:nvPicPr>
          <p:cNvPr id="2" name="Picture 1"/>
          <p:cNvPicPr>
            <a:picLocks noChangeAspect="1"/>
          </p:cNvPicPr>
          <p:nvPr/>
        </p:nvPicPr>
        <p:blipFill>
          <a:blip r:embed="rId3">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2448845" y="3767259"/>
            <a:ext cx="1830859" cy="1876745"/>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12410" y="3409487"/>
            <a:ext cx="825397" cy="2592288"/>
          </a:xfrm>
          <a:prstGeom prst="rect">
            <a:avLst/>
          </a:prstGeom>
        </p:spPr>
      </p:pic>
    </p:spTree>
    <p:extLst>
      <p:ext uri="{BB962C8B-B14F-4D97-AF65-F5344CB8AC3E}">
        <p14:creationId xmlns:p14="http://schemas.microsoft.com/office/powerpoint/2010/main" val="1740443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7477</TotalTime>
  <Words>2153</Words>
  <Application>Microsoft Office PowerPoint</Application>
  <PresentationFormat>Custom</PresentationFormat>
  <Paragraphs>607</Paragraphs>
  <Slides>50</Slides>
  <Notes>21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50</vt:i4>
      </vt:variant>
    </vt:vector>
  </HeadingPairs>
  <TitlesOfParts>
    <vt:vector size="60" baseType="lpstr">
      <vt:lpstr>Arial</vt:lpstr>
      <vt:lpstr>Cabin</vt:lpstr>
      <vt:lpstr>Calibri</vt:lpstr>
      <vt:lpstr>Courier New</vt:lpstr>
      <vt:lpstr>Gill Sans</vt:lpstr>
      <vt:lpstr>Klavika</vt:lpstr>
      <vt:lpstr>Novecento sans wide Book</vt:lpstr>
      <vt:lpstr>Wingdings</vt:lpstr>
      <vt:lpstr>ヒラギノ角ゴ ProN W3</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Containers</vt:lpstr>
      <vt:lpstr>PowerPoint Presentation</vt:lpstr>
      <vt:lpstr>They’re different, not mutually exclusive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Voxelflux</dc:creator>
  <cp:lastModifiedBy>Asus</cp:lastModifiedBy>
  <cp:revision>351</cp:revision>
  <dcterms:created xsi:type="dcterms:W3CDTF">2013-09-24T23:05:35Z</dcterms:created>
  <dcterms:modified xsi:type="dcterms:W3CDTF">2017-01-01T20:44:15Z</dcterms:modified>
</cp:coreProperties>
</file>